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1"/>
            <a:ext cx="4041775" cy="639765"/>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5"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8" y="1435100"/>
            <a:ext cx="3008316"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2"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2"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prstGeom prst="rect">
            <a:avLst/>
          </a:prstGeom>
        </p:spPr>
        <p:txBody>
          <a:bodyPr/>
          <a:lstStyle/>
          <a:p>
            <a:pPr/>
            <a:r>
              <a:t>Hyperthyroidism </a:t>
            </a:r>
          </a:p>
        </p:txBody>
      </p:sp>
      <p:sp>
        <p:nvSpPr>
          <p:cNvPr id="95" name="Subtitle 2"/>
          <p:cNvSpPr txBox="1"/>
          <p:nvPr>
            <p:ph type="subTitle" sz="quarter" idx="1"/>
          </p:nvPr>
        </p:nvSpPr>
        <p:spPr>
          <a:prstGeom prst="rect">
            <a:avLst/>
          </a:prstGeom>
        </p:spPr>
        <p:txBody>
          <a:bodyPr/>
          <a:lstStyle/>
          <a:p>
            <a:pPr/>
            <a:r>
              <a:t>Dr Swaapnika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xfrm>
            <a:off x="457200" y="274638"/>
            <a:ext cx="8229600" cy="1143001"/>
          </a:xfrm>
          <a:prstGeom prst="rect">
            <a:avLst/>
          </a:prstGeom>
        </p:spPr>
        <p:txBody>
          <a:bodyPr/>
          <a:lstStyle/>
          <a:p>
            <a:pPr/>
          </a:p>
        </p:txBody>
      </p:sp>
      <p:sp>
        <p:nvSpPr>
          <p:cNvPr id="122" name="Content Placeholder 2"/>
          <p:cNvSpPr txBox="1"/>
          <p:nvPr>
            <p:ph type="body" idx="1"/>
          </p:nvPr>
        </p:nvSpPr>
        <p:spPr>
          <a:xfrm>
            <a:off x="457200" y="152400"/>
            <a:ext cx="8229600" cy="6477000"/>
          </a:xfrm>
          <a:prstGeom prst="rect">
            <a:avLst/>
          </a:prstGeom>
        </p:spPr>
        <p:txBody>
          <a:bodyPr/>
          <a:lstStyle/>
          <a:p>
            <a:pPr marL="270890" indent="-270890" defTabSz="722376">
              <a:spcBef>
                <a:spcPts val="500"/>
              </a:spcBef>
              <a:defRPr sz="2200"/>
            </a:pPr>
          </a:p>
          <a:p>
            <a:pPr marL="270890" indent="-270890" defTabSz="722376">
              <a:spcBef>
                <a:spcPts val="500"/>
              </a:spcBef>
              <a:defRPr sz="2200"/>
            </a:pPr>
          </a:p>
          <a:p>
            <a:pPr marL="270890" indent="-270890" defTabSz="722376">
              <a:spcBef>
                <a:spcPts val="500"/>
              </a:spcBef>
              <a:defRPr sz="2200"/>
            </a:pPr>
          </a:p>
          <a:p>
            <a:pPr marL="270890" indent="-270890" defTabSz="722376">
              <a:lnSpc>
                <a:spcPct val="200000"/>
              </a:lnSpc>
              <a:spcBef>
                <a:spcPts val="500"/>
              </a:spcBef>
              <a:defRPr sz="2200"/>
            </a:pPr>
            <a:r>
              <a:t>The direct effect of thyroid hormones on bone resorption leads to osteopenia in longstanding thyrotoxicosis; mild hypercalcemia occurs in up to 20% of patients, but hypercalciuria is more common.</a:t>
            </a:r>
          </a:p>
          <a:p>
            <a:pPr marL="270890" indent="-270890" defTabSz="722376">
              <a:lnSpc>
                <a:spcPct val="200000"/>
              </a:lnSpc>
              <a:spcBef>
                <a:spcPts val="500"/>
              </a:spcBef>
              <a:defRPr sz="2200"/>
            </a:pPr>
            <a:r>
              <a:t>In Graves’ disease the thyroid is usually diffusely enlarged to two–three times its normal size.</a:t>
            </a:r>
          </a:p>
          <a:p>
            <a:pPr marL="270890" indent="-270890" defTabSz="722376">
              <a:lnSpc>
                <a:spcPct val="200000"/>
              </a:lnSpc>
              <a:spcBef>
                <a:spcPts val="500"/>
              </a:spcBef>
              <a:defRPr sz="2200"/>
            </a:pPr>
            <a:r>
              <a:t>Lid retraction, causing a staring appearance, can occur in any form of thyrotoxicosis and is the result of sympathetic overactivity.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xfrm>
            <a:off x="457200" y="274638"/>
            <a:ext cx="8229600" cy="1143001"/>
          </a:xfrm>
          <a:prstGeom prst="rect">
            <a:avLst/>
          </a:prstGeom>
        </p:spPr>
        <p:txBody>
          <a:bodyPr/>
          <a:lstStyle/>
          <a:p>
            <a:pPr/>
          </a:p>
        </p:txBody>
      </p:sp>
      <p:sp>
        <p:nvSpPr>
          <p:cNvPr id="125" name="Content Placeholder 2"/>
          <p:cNvSpPr txBox="1"/>
          <p:nvPr>
            <p:ph type="body" idx="1"/>
          </p:nvPr>
        </p:nvSpPr>
        <p:spPr>
          <a:xfrm>
            <a:off x="457200" y="228600"/>
            <a:ext cx="8229600" cy="6400800"/>
          </a:xfrm>
          <a:prstGeom prst="rect">
            <a:avLst/>
          </a:prstGeom>
        </p:spPr>
        <p:txBody>
          <a:bodyPr/>
          <a:lstStyle/>
          <a:p>
            <a:pPr marL="298322" indent="-298322" defTabSz="795527">
              <a:lnSpc>
                <a:spcPct val="90000"/>
              </a:lnSpc>
              <a:spcBef>
                <a:spcPts val="600"/>
              </a:spcBef>
              <a:defRPr sz="2500"/>
            </a:pPr>
          </a:p>
          <a:p>
            <a:pPr marL="298322" indent="-298322" defTabSz="795527">
              <a:lnSpc>
                <a:spcPct val="90000"/>
              </a:lnSpc>
              <a:spcBef>
                <a:spcPts val="600"/>
              </a:spcBef>
              <a:defRPr sz="2500"/>
            </a:pPr>
          </a:p>
          <a:p>
            <a:pPr marL="298322" indent="-298322" defTabSz="795527">
              <a:lnSpc>
                <a:spcPct val="90000"/>
              </a:lnSpc>
              <a:spcBef>
                <a:spcPts val="600"/>
              </a:spcBef>
              <a:defRPr sz="2500"/>
            </a:pPr>
          </a:p>
          <a:p>
            <a:pPr marL="298322" indent="-298322" defTabSz="795527">
              <a:lnSpc>
                <a:spcPct val="90000"/>
              </a:lnSpc>
              <a:spcBef>
                <a:spcPts val="600"/>
              </a:spcBef>
              <a:defRPr sz="2500"/>
            </a:pPr>
          </a:p>
          <a:p>
            <a:pPr marL="298322" indent="-298322" defTabSz="795527">
              <a:lnSpc>
                <a:spcPct val="200000"/>
              </a:lnSpc>
              <a:spcBef>
                <a:spcPts val="600"/>
              </a:spcBef>
              <a:defRPr sz="2500"/>
            </a:pPr>
          </a:p>
          <a:p>
            <a:pPr marL="298322" indent="-298322" defTabSz="795527">
              <a:lnSpc>
                <a:spcPct val="200000"/>
              </a:lnSpc>
              <a:spcBef>
                <a:spcPts val="600"/>
              </a:spcBef>
              <a:defRPr sz="2500"/>
            </a:pPr>
            <a:r>
              <a:t>The earliest manifestations of ophthalmopathy are usually a sensation of grittiness, eye discomfort, and excess tearing.</a:t>
            </a:r>
          </a:p>
          <a:p>
            <a:pPr marL="298322" indent="-298322" defTabSz="795527">
              <a:lnSpc>
                <a:spcPct val="200000"/>
              </a:lnSpc>
              <a:spcBef>
                <a:spcPts val="600"/>
              </a:spcBef>
              <a:defRPr sz="2500"/>
            </a:pPr>
            <a:r>
              <a:t>Scoring system to gauge the extent and activity of the orbital changes in Graves’ disease-The “NO SPECS” scheme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Double-click to edit"/>
          <p:cNvSpPr txBox="1"/>
          <p:nvPr>
            <p:ph type="title"/>
          </p:nvPr>
        </p:nvSpPr>
        <p:spPr>
          <a:xfrm>
            <a:off x="457200" y="274638"/>
            <a:ext cx="8229600" cy="1143001"/>
          </a:xfrm>
          <a:prstGeom prst="rect">
            <a:avLst/>
          </a:prstGeom>
        </p:spPr>
        <p:txBody>
          <a:bodyPr/>
          <a:lstStyle/>
          <a:p>
            <a:pPr/>
          </a:p>
        </p:txBody>
      </p:sp>
      <p:sp>
        <p:nvSpPr>
          <p:cNvPr id="128" name="0 = No signs or symptoms…"/>
          <p:cNvSpPr txBox="1"/>
          <p:nvPr>
            <p:ph type="body" idx="1"/>
          </p:nvPr>
        </p:nvSpPr>
        <p:spPr>
          <a:xfrm>
            <a:off x="457200" y="1600200"/>
            <a:ext cx="8229600" cy="4525963"/>
          </a:xfrm>
          <a:prstGeom prst="rect">
            <a:avLst/>
          </a:prstGeom>
        </p:spPr>
        <p:txBody>
          <a:bodyPr/>
          <a:lstStyle/>
          <a:p>
            <a:pPr>
              <a:lnSpc>
                <a:spcPct val="90000"/>
              </a:lnSpc>
              <a:spcBef>
                <a:spcPts val="600"/>
              </a:spcBef>
              <a:defRPr sz="2900"/>
            </a:pPr>
            <a:r>
              <a:t>0 = No signs or symptoms</a:t>
            </a:r>
          </a:p>
          <a:p>
            <a:pPr>
              <a:lnSpc>
                <a:spcPct val="90000"/>
              </a:lnSpc>
              <a:spcBef>
                <a:spcPts val="600"/>
              </a:spcBef>
              <a:defRPr sz="2900"/>
            </a:pPr>
            <a:r>
              <a:t>1 = Only signs (lid retraction or lag), no symptoms</a:t>
            </a:r>
          </a:p>
          <a:p>
            <a:pPr>
              <a:lnSpc>
                <a:spcPct val="90000"/>
              </a:lnSpc>
              <a:spcBef>
                <a:spcPts val="600"/>
              </a:spcBef>
              <a:defRPr sz="2900"/>
            </a:pPr>
            <a:r>
              <a:t>2 = Soft tissue involvement (periorbital edema)</a:t>
            </a:r>
          </a:p>
          <a:p>
            <a:pPr>
              <a:lnSpc>
                <a:spcPct val="90000"/>
              </a:lnSpc>
              <a:spcBef>
                <a:spcPts val="600"/>
              </a:spcBef>
              <a:defRPr sz="2900"/>
            </a:pPr>
            <a:r>
              <a:t>3 = Proptosis (&gt;22 mm)</a:t>
            </a:r>
          </a:p>
          <a:p>
            <a:pPr>
              <a:lnSpc>
                <a:spcPct val="90000"/>
              </a:lnSpc>
              <a:spcBef>
                <a:spcPts val="600"/>
              </a:spcBef>
              <a:defRPr sz="2900"/>
            </a:pPr>
            <a:r>
              <a:t>4 = Extraocular muscle involvement (diplopia)</a:t>
            </a:r>
          </a:p>
          <a:p>
            <a:pPr>
              <a:lnSpc>
                <a:spcPct val="90000"/>
              </a:lnSpc>
              <a:spcBef>
                <a:spcPts val="600"/>
              </a:spcBef>
              <a:defRPr sz="2900"/>
            </a:pPr>
            <a:r>
              <a:t>5 = Corneal involvement</a:t>
            </a:r>
          </a:p>
          <a:p>
            <a:pPr>
              <a:lnSpc>
                <a:spcPct val="90000"/>
              </a:lnSpc>
              <a:spcBef>
                <a:spcPts val="600"/>
              </a:spcBef>
              <a:defRPr sz="2900"/>
            </a:pPr>
            <a:r>
              <a:t>6 = Sight loss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457200" y="274638"/>
            <a:ext cx="8229600" cy="1143001"/>
          </a:xfrm>
          <a:prstGeom prst="rect">
            <a:avLst/>
          </a:prstGeom>
        </p:spPr>
        <p:txBody>
          <a:bodyPr/>
          <a:lstStyle/>
          <a:p>
            <a:pPr/>
          </a:p>
        </p:txBody>
      </p:sp>
      <p:sp>
        <p:nvSpPr>
          <p:cNvPr id="131" name="Content Placeholder 2"/>
          <p:cNvSpPr txBox="1"/>
          <p:nvPr>
            <p:ph type="body" idx="1"/>
          </p:nvPr>
        </p:nvSpPr>
        <p:spPr>
          <a:xfrm>
            <a:off x="457200" y="1600200"/>
            <a:ext cx="8229600" cy="4525963"/>
          </a:xfrm>
          <a:prstGeom prst="rect">
            <a:avLst/>
          </a:prstGeom>
        </p:spPr>
        <p:txBody>
          <a:bodyPr/>
          <a:lstStyle/>
          <a:p>
            <a:pPr marL="325754" indent="-325754" defTabSz="868680">
              <a:lnSpc>
                <a:spcPct val="200000"/>
              </a:lnSpc>
              <a:defRPr sz="3000"/>
            </a:pPr>
            <a:r>
              <a:t>Thyroid dermopathy occurs in &lt;5% of patients with Graves’ disease , almost always in the presence of moderate or severe ophthalmopathy.</a:t>
            </a:r>
          </a:p>
          <a:p>
            <a:pPr marL="325754" indent="-325754" defTabSz="868680">
              <a:lnSpc>
                <a:spcPct val="200000"/>
              </a:lnSpc>
              <a:defRPr i="1" sz="3000"/>
            </a:pPr>
            <a:r>
              <a:t>Thyroid acropachy </a:t>
            </a:r>
            <a:r>
              <a:rPr i="0"/>
              <a:t>refers to a form of clubbing found in &lt;1% of patients with Graves’ disease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57200" y="274638"/>
            <a:ext cx="8229600" cy="1143001"/>
          </a:xfrm>
          <a:prstGeom prst="rect">
            <a:avLst/>
          </a:prstGeom>
        </p:spPr>
        <p:txBody>
          <a:bodyPr/>
          <a:lstStyle/>
          <a:p>
            <a:pPr/>
          </a:p>
        </p:txBody>
      </p:sp>
      <p:sp>
        <p:nvSpPr>
          <p:cNvPr id="134" name="Content Placeholder 2"/>
          <p:cNvSpPr txBox="1"/>
          <p:nvPr>
            <p:ph type="body" idx="1"/>
          </p:nvPr>
        </p:nvSpPr>
        <p:spPr>
          <a:xfrm>
            <a:off x="457200" y="1600200"/>
            <a:ext cx="8229600" cy="4525963"/>
          </a:xfrm>
          <a:prstGeom prst="rect">
            <a:avLst/>
          </a:prstGeom>
        </p:spPr>
        <p:txBody>
          <a:bodyPr/>
          <a:lstStyle/>
          <a:p>
            <a:pPr/>
          </a:p>
        </p:txBody>
      </p:sp>
      <p:pic>
        <p:nvPicPr>
          <p:cNvPr id="135" name="Picture 2" descr="Picture 2"/>
          <p:cNvPicPr>
            <a:picLocks noChangeAspect="1"/>
          </p:cNvPicPr>
          <p:nvPr/>
        </p:nvPicPr>
        <p:blipFill>
          <a:blip r:embed="rId2">
            <a:extLst/>
          </a:blip>
          <a:stretch>
            <a:fillRect/>
          </a:stretch>
        </p:blipFill>
        <p:spPr>
          <a:xfrm>
            <a:off x="1752600" y="0"/>
            <a:ext cx="5722471" cy="6858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457200" y="274638"/>
            <a:ext cx="8229600" cy="1143001"/>
          </a:xfrm>
          <a:prstGeom prst="rect">
            <a:avLst/>
          </a:prstGeom>
        </p:spPr>
        <p:txBody>
          <a:bodyPr/>
          <a:lstStyle/>
          <a:p>
            <a:pPr/>
          </a:p>
        </p:txBody>
      </p:sp>
      <p:sp>
        <p:nvSpPr>
          <p:cNvPr id="138" name="Content Placeholder 2"/>
          <p:cNvSpPr txBox="1"/>
          <p:nvPr>
            <p:ph type="body" idx="1"/>
          </p:nvPr>
        </p:nvSpPr>
        <p:spPr>
          <a:xfrm>
            <a:off x="457200" y="1600200"/>
            <a:ext cx="8229600" cy="4525963"/>
          </a:xfrm>
          <a:prstGeom prst="rect">
            <a:avLst/>
          </a:prstGeom>
        </p:spPr>
        <p:txBody>
          <a:bodyPr/>
          <a:lstStyle/>
          <a:p>
            <a:pPr/>
          </a:p>
        </p:txBody>
      </p:sp>
      <p:pic>
        <p:nvPicPr>
          <p:cNvPr id="139" name="Picture 2" descr="Picture 2"/>
          <p:cNvPicPr>
            <a:picLocks noChangeAspect="1"/>
          </p:cNvPicPr>
          <p:nvPr/>
        </p:nvPicPr>
        <p:blipFill>
          <a:blip r:embed="rId2">
            <a:extLst/>
          </a:blip>
          <a:stretch>
            <a:fillRect/>
          </a:stretch>
        </p:blipFill>
        <p:spPr>
          <a:xfrm>
            <a:off x="1066800" y="25957"/>
            <a:ext cx="6989927" cy="683204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57200" y="274638"/>
            <a:ext cx="8229600" cy="1143001"/>
          </a:xfrm>
          <a:prstGeom prst="rect">
            <a:avLst/>
          </a:prstGeom>
        </p:spPr>
        <p:txBody>
          <a:bodyPr/>
          <a:lstStyle/>
          <a:p>
            <a:pPr/>
          </a:p>
        </p:txBody>
      </p:sp>
      <p:sp>
        <p:nvSpPr>
          <p:cNvPr id="142" name="Content Placeholder 2"/>
          <p:cNvSpPr txBox="1"/>
          <p:nvPr>
            <p:ph type="body" idx="1"/>
          </p:nvPr>
        </p:nvSpPr>
        <p:spPr>
          <a:xfrm>
            <a:off x="457200" y="304800"/>
            <a:ext cx="8229600" cy="6400800"/>
          </a:xfrm>
          <a:prstGeom prst="rect">
            <a:avLst/>
          </a:prstGeom>
        </p:spPr>
        <p:txBody>
          <a:bodyPr/>
          <a:lstStyle/>
          <a:p>
            <a:pPr marL="277749" indent="-277749" defTabSz="740662">
              <a:spcBef>
                <a:spcPts val="600"/>
              </a:spcBef>
              <a:defRPr sz="2500"/>
            </a:pPr>
          </a:p>
          <a:p>
            <a:pPr marL="277749" indent="-277749" defTabSz="740662">
              <a:spcBef>
                <a:spcPts val="600"/>
              </a:spcBef>
              <a:defRPr sz="2500"/>
            </a:pPr>
          </a:p>
          <a:p>
            <a:pPr marL="277749" indent="-277749" defTabSz="740662">
              <a:spcBef>
                <a:spcPts val="600"/>
              </a:spcBef>
              <a:defRPr sz="2500"/>
            </a:pPr>
          </a:p>
          <a:p>
            <a:pPr marL="277749" indent="-277749" defTabSz="740662">
              <a:lnSpc>
                <a:spcPct val="200000"/>
              </a:lnSpc>
              <a:spcBef>
                <a:spcPts val="600"/>
              </a:spcBef>
              <a:defRPr sz="2500"/>
            </a:pPr>
            <a:r>
              <a:t>TSH level is suppressed and total and unbound thyroid hormone levels are increased in Graves disease.</a:t>
            </a:r>
          </a:p>
          <a:p>
            <a:pPr marL="277749" indent="-277749" defTabSz="740662">
              <a:lnSpc>
                <a:spcPct val="200000"/>
              </a:lnSpc>
              <a:spcBef>
                <a:spcPts val="600"/>
              </a:spcBef>
              <a:defRPr sz="2500"/>
            </a:pPr>
            <a:r>
              <a:t>Measurement of TBII(TSH binding inhibitor immunoglobulin) or TSI will confirm the diagnosis but is not needed routinely.</a:t>
            </a:r>
          </a:p>
          <a:p>
            <a:pPr marL="277749" indent="-277749" defTabSz="740662">
              <a:lnSpc>
                <a:spcPct val="200000"/>
              </a:lnSpc>
              <a:spcBef>
                <a:spcPts val="600"/>
              </a:spcBef>
              <a:defRPr sz="2500"/>
            </a:pPr>
            <a:r>
              <a:t>Elevation of bilirubin, liver enzymes, and ferritin.</a:t>
            </a:r>
          </a:p>
          <a:p>
            <a:pPr marL="277749" indent="-277749" defTabSz="740662">
              <a:lnSpc>
                <a:spcPct val="200000"/>
              </a:lnSpc>
              <a:spcBef>
                <a:spcPts val="600"/>
              </a:spcBef>
              <a:defRPr sz="2500"/>
            </a:pPr>
            <a:r>
              <a:t>Microcytic anemia and thrombocytopenia may occur.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itle 1"/>
          <p:cNvSpPr txBox="1"/>
          <p:nvPr>
            <p:ph type="title"/>
          </p:nvPr>
        </p:nvSpPr>
        <p:spPr>
          <a:xfrm>
            <a:off x="457200" y="274638"/>
            <a:ext cx="8229600" cy="1143001"/>
          </a:xfrm>
          <a:prstGeom prst="rect">
            <a:avLst/>
          </a:prstGeom>
        </p:spPr>
        <p:txBody>
          <a:bodyPr/>
          <a:lstStyle/>
          <a:p>
            <a:pPr/>
          </a:p>
        </p:txBody>
      </p:sp>
      <p:sp>
        <p:nvSpPr>
          <p:cNvPr id="145" name="Content Placeholder 2"/>
          <p:cNvSpPr txBox="1"/>
          <p:nvPr>
            <p:ph type="body" idx="1"/>
          </p:nvPr>
        </p:nvSpPr>
        <p:spPr>
          <a:xfrm>
            <a:off x="457200" y="228600"/>
            <a:ext cx="8229600" cy="6629400"/>
          </a:xfrm>
          <a:prstGeom prst="rect">
            <a:avLst/>
          </a:prstGeom>
        </p:spPr>
        <p:txBody>
          <a:bodyPr/>
          <a:lstStyle/>
          <a:p>
            <a:pPr marL="274320" indent="-274320" defTabSz="731519">
              <a:lnSpc>
                <a:spcPct val="90000"/>
              </a:lnSpc>
              <a:spcBef>
                <a:spcPts val="500"/>
              </a:spcBef>
              <a:defRPr sz="2300"/>
            </a:pPr>
          </a:p>
          <a:p>
            <a:pPr marL="274320" indent="-274320" defTabSz="731519">
              <a:lnSpc>
                <a:spcPct val="90000"/>
              </a:lnSpc>
              <a:spcBef>
                <a:spcPts val="500"/>
              </a:spcBef>
              <a:defRPr sz="2300"/>
            </a:pPr>
          </a:p>
          <a:p>
            <a:pPr marL="274320" indent="-274320" defTabSz="731519">
              <a:lnSpc>
                <a:spcPct val="90000"/>
              </a:lnSpc>
              <a:spcBef>
                <a:spcPts val="500"/>
              </a:spcBef>
              <a:defRPr sz="2300"/>
            </a:pPr>
          </a:p>
          <a:p>
            <a:pPr marL="274320" indent="-274320" defTabSz="731519">
              <a:lnSpc>
                <a:spcPct val="200000"/>
              </a:lnSpc>
              <a:spcBef>
                <a:spcPts val="500"/>
              </a:spcBef>
              <a:defRPr sz="2300"/>
            </a:pPr>
          </a:p>
          <a:p>
            <a:pPr marL="274320" indent="-274320" defTabSz="731519">
              <a:lnSpc>
                <a:spcPct val="200000"/>
              </a:lnSpc>
              <a:spcBef>
                <a:spcPts val="500"/>
              </a:spcBef>
              <a:defRPr sz="2300"/>
            </a:pPr>
          </a:p>
          <a:p>
            <a:pPr marL="274320" indent="-274320" defTabSz="731519">
              <a:lnSpc>
                <a:spcPct val="200000"/>
              </a:lnSpc>
              <a:spcBef>
                <a:spcPts val="500"/>
              </a:spcBef>
              <a:defRPr sz="2300"/>
            </a:pPr>
            <a:r>
              <a:t>Clinical features of thyrotoxicosis can mimic certain aspects of other disorders, including panic attacks, mania, pheochromocytoma, and weight loss associated with malignancy.</a:t>
            </a:r>
          </a:p>
          <a:p>
            <a:pPr marL="274320" indent="-274320" defTabSz="731519">
              <a:lnSpc>
                <a:spcPct val="200000"/>
              </a:lnSpc>
              <a:spcBef>
                <a:spcPts val="500"/>
              </a:spcBef>
              <a:defRPr sz="2300"/>
            </a:pPr>
            <a:r>
              <a:t>The diagnosis of thyrotoxicosis can be easily excluded if the TSH and unbound T3 levels are normal.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Double-click to edit"/>
          <p:cNvSpPr txBox="1"/>
          <p:nvPr>
            <p:ph type="title"/>
          </p:nvPr>
        </p:nvSpPr>
        <p:spPr>
          <a:xfrm>
            <a:off x="457200" y="274638"/>
            <a:ext cx="8229600" cy="1143001"/>
          </a:xfrm>
          <a:prstGeom prst="rect">
            <a:avLst/>
          </a:prstGeom>
        </p:spPr>
        <p:txBody>
          <a:bodyPr/>
          <a:lstStyle/>
          <a:p>
            <a:pPr/>
          </a:p>
        </p:txBody>
      </p:sp>
      <p:sp>
        <p:nvSpPr>
          <p:cNvPr id="148" name="There may be fluctuation between hypo and hyperthyroidism due to changes in the functional activity of TSH-R antibodies.…"/>
          <p:cNvSpPr txBox="1"/>
          <p:nvPr>
            <p:ph type="body" idx="1"/>
          </p:nvPr>
        </p:nvSpPr>
        <p:spPr>
          <a:xfrm>
            <a:off x="457200" y="1600200"/>
            <a:ext cx="8229600" cy="4525963"/>
          </a:xfrm>
          <a:prstGeom prst="rect">
            <a:avLst/>
          </a:prstGeom>
        </p:spPr>
        <p:txBody>
          <a:bodyPr/>
          <a:lstStyle/>
          <a:p>
            <a:pPr marL="291465" indent="-291465" defTabSz="777240">
              <a:lnSpc>
                <a:spcPct val="200000"/>
              </a:lnSpc>
              <a:spcBef>
                <a:spcPts val="500"/>
              </a:spcBef>
              <a:defRPr sz="2400"/>
            </a:pPr>
            <a:r>
              <a:t>There may be fluctuation between hypo and hyperthyroidism due to changes in the functional activity of TSH-R antibodies.</a:t>
            </a:r>
          </a:p>
          <a:p>
            <a:pPr marL="291465" indent="-291465" defTabSz="777240">
              <a:lnSpc>
                <a:spcPct val="200000"/>
              </a:lnSpc>
              <a:spcBef>
                <a:spcPts val="500"/>
              </a:spcBef>
              <a:defRPr sz="2400"/>
            </a:pPr>
            <a:r>
              <a:t>Ophthalmopathy typically worsens over the initial 3–6 months, followed by a plateau phase over the next 12–18 months, with spontaneous improvement, particularly in the soft tissue changes.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457200" y="274638"/>
            <a:ext cx="8229600" cy="1143001"/>
          </a:xfrm>
          <a:prstGeom prst="rect">
            <a:avLst/>
          </a:prstGeom>
        </p:spPr>
        <p:txBody>
          <a:bodyPr/>
          <a:lstStyle/>
          <a:p>
            <a:pPr/>
          </a:p>
        </p:txBody>
      </p:sp>
      <p:sp>
        <p:nvSpPr>
          <p:cNvPr id="151" name="Content Placeholder 2"/>
          <p:cNvSpPr txBox="1"/>
          <p:nvPr>
            <p:ph type="body" idx="1"/>
          </p:nvPr>
        </p:nvSpPr>
        <p:spPr>
          <a:xfrm>
            <a:off x="457200" y="1600200"/>
            <a:ext cx="8229600" cy="4525963"/>
          </a:xfrm>
          <a:prstGeom prst="rect">
            <a:avLst/>
          </a:prstGeom>
        </p:spPr>
        <p:txBody>
          <a:bodyPr/>
          <a:lstStyle/>
          <a:p>
            <a:pPr marL="312038" indent="-312038" defTabSz="832103">
              <a:lnSpc>
                <a:spcPct val="200000"/>
              </a:lnSpc>
              <a:spcBef>
                <a:spcPts val="600"/>
              </a:spcBef>
              <a:defRPr sz="2900"/>
            </a:pPr>
            <a:r>
              <a:t>Diplopia may appear late in the disease due to fibrosis of the extraocular muscles.</a:t>
            </a:r>
          </a:p>
          <a:p>
            <a:pPr marL="312038" indent="-312038" defTabSz="832103">
              <a:lnSpc>
                <a:spcPct val="200000"/>
              </a:lnSpc>
              <a:spcBef>
                <a:spcPts val="600"/>
              </a:spcBef>
              <a:defRPr sz="2900"/>
            </a:pPr>
            <a:r>
              <a:t>Thyroid dermopathy, when it occurs, usually appears 1–2 years after the development of Graves’ hyperthyroidism; it may improve spontaneously.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Title 1"/>
          <p:cNvSpPr txBox="1"/>
          <p:nvPr>
            <p:ph type="title"/>
          </p:nvPr>
        </p:nvSpPr>
        <p:spPr>
          <a:xfrm>
            <a:off x="457200" y="274638"/>
            <a:ext cx="8229600" cy="1143001"/>
          </a:xfrm>
          <a:prstGeom prst="rect">
            <a:avLst/>
          </a:prstGeom>
        </p:spPr>
        <p:txBody>
          <a:bodyPr/>
          <a:lstStyle/>
          <a:p>
            <a:pPr/>
          </a:p>
        </p:txBody>
      </p:sp>
      <p:sp>
        <p:nvSpPr>
          <p:cNvPr id="98" name="Content Placeholder 2"/>
          <p:cNvSpPr txBox="1"/>
          <p:nvPr>
            <p:ph type="body" idx="1"/>
          </p:nvPr>
        </p:nvSpPr>
        <p:spPr>
          <a:xfrm>
            <a:off x="457200" y="1600200"/>
            <a:ext cx="8229600" cy="4525963"/>
          </a:xfrm>
          <a:prstGeom prst="rect">
            <a:avLst/>
          </a:prstGeom>
        </p:spPr>
        <p:txBody>
          <a:bodyPr/>
          <a:lstStyle/>
          <a:p>
            <a:pPr marL="274320" indent="-274320" defTabSz="731519">
              <a:lnSpc>
                <a:spcPct val="200000"/>
              </a:lnSpc>
              <a:spcBef>
                <a:spcPts val="600"/>
              </a:spcBef>
              <a:defRPr sz="2500"/>
            </a:pPr>
            <a:r>
              <a:t>Hyperthyroidism- is the result of excessive thyroid function.</a:t>
            </a:r>
          </a:p>
          <a:p>
            <a:pPr marL="274320" indent="-274320" defTabSz="731519">
              <a:lnSpc>
                <a:spcPct val="200000"/>
              </a:lnSpc>
              <a:spcBef>
                <a:spcPts val="600"/>
              </a:spcBef>
              <a:defRPr sz="2500"/>
            </a:pPr>
            <a:r>
              <a:t>Thyrotoxicosis is defined as the state of thyroid hormone excess.</a:t>
            </a:r>
          </a:p>
          <a:p>
            <a:pPr marL="274320" indent="-274320" defTabSz="731519">
              <a:lnSpc>
                <a:spcPct val="200000"/>
              </a:lnSpc>
              <a:spcBef>
                <a:spcPts val="600"/>
              </a:spcBef>
              <a:defRPr sz="2500"/>
            </a:pPr>
            <a:r>
              <a:t>The major etiologies of thyrotoxicosis are hyperthyroidism caused by Graves’ disease, toxic MNG, and toxic adenomas.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457200" y="76200"/>
            <a:ext cx="8229600" cy="685800"/>
          </a:xfrm>
          <a:prstGeom prst="rect">
            <a:avLst/>
          </a:prstGeom>
        </p:spPr>
        <p:txBody>
          <a:bodyPr/>
          <a:lstStyle>
            <a:lvl1pPr>
              <a:defRPr sz="3900"/>
            </a:lvl1pPr>
          </a:lstStyle>
          <a:p>
            <a:pPr/>
            <a:r>
              <a:t>Treatment </a:t>
            </a:r>
          </a:p>
        </p:txBody>
      </p:sp>
      <p:sp>
        <p:nvSpPr>
          <p:cNvPr id="154" name="Content Placeholder 2"/>
          <p:cNvSpPr txBox="1"/>
          <p:nvPr>
            <p:ph type="body" idx="1"/>
          </p:nvPr>
        </p:nvSpPr>
        <p:spPr>
          <a:xfrm>
            <a:off x="457200" y="914400"/>
            <a:ext cx="8229600" cy="5715000"/>
          </a:xfrm>
          <a:prstGeom prst="rect">
            <a:avLst/>
          </a:prstGeom>
        </p:spPr>
        <p:txBody>
          <a:bodyPr/>
          <a:lstStyle/>
          <a:p>
            <a:pPr marL="274320" indent="-274320" defTabSz="731519">
              <a:lnSpc>
                <a:spcPct val="200000"/>
              </a:lnSpc>
              <a:spcBef>
                <a:spcPts val="500"/>
              </a:spcBef>
              <a:defRPr sz="2300"/>
            </a:pPr>
            <a:r>
              <a:t>The hyperthyroidism of Graves’ disease is treated by reducing thyroid hormone synthesis, using antithyroid drugs, or reducing the amount of thyroid tissue with radioiodine (131I) treatment or by thyroidectomy.</a:t>
            </a:r>
          </a:p>
          <a:p>
            <a:pPr marL="274320" indent="-274320" defTabSz="731519">
              <a:lnSpc>
                <a:spcPct val="200000"/>
              </a:lnSpc>
              <a:spcBef>
                <a:spcPts val="500"/>
              </a:spcBef>
              <a:defRPr sz="2300"/>
            </a:pPr>
            <a:r>
              <a:t>The main </a:t>
            </a:r>
            <a:r>
              <a:rPr i="1"/>
              <a:t>antithyroid drugs </a:t>
            </a:r>
            <a:r>
              <a:t>are the thionamides, such as propylthiouracil, carbimazole, and the active metabolite of the latter, methimazole. All inhibit the function of TPO, reducing oxidation and organification of iodide.</a:t>
            </a:r>
          </a:p>
          <a:p>
            <a:pPr marL="274320" indent="-274320" defTabSz="731519">
              <a:lnSpc>
                <a:spcPct val="200000"/>
              </a:lnSpc>
              <a:spcBef>
                <a:spcPts val="500"/>
              </a:spcBef>
              <a:defRPr sz="2300"/>
            </a:pPr>
            <a:r>
              <a:t>Propylthiouracil inhibits deiodination of T4 to T3.</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457200" y="274638"/>
            <a:ext cx="8229600" cy="1143001"/>
          </a:xfrm>
          <a:prstGeom prst="rect">
            <a:avLst/>
          </a:prstGeom>
        </p:spPr>
        <p:txBody>
          <a:bodyPr/>
          <a:lstStyle/>
          <a:p>
            <a:pPr/>
          </a:p>
        </p:txBody>
      </p:sp>
      <p:sp>
        <p:nvSpPr>
          <p:cNvPr id="157" name="Content Placeholder 2"/>
          <p:cNvSpPr txBox="1"/>
          <p:nvPr>
            <p:ph type="body" idx="1"/>
          </p:nvPr>
        </p:nvSpPr>
        <p:spPr>
          <a:xfrm>
            <a:off x="457200" y="1600200"/>
            <a:ext cx="8229600" cy="4525963"/>
          </a:xfrm>
          <a:prstGeom prst="rect">
            <a:avLst/>
          </a:prstGeom>
        </p:spPr>
        <p:txBody>
          <a:bodyPr/>
          <a:lstStyle/>
          <a:p>
            <a:pPr marL="250316" indent="-250316" defTabSz="667512">
              <a:lnSpc>
                <a:spcPct val="200000"/>
              </a:lnSpc>
              <a:spcBef>
                <a:spcPts val="500"/>
              </a:spcBef>
              <a:defRPr sz="2100"/>
            </a:pPr>
            <a:r>
              <a:t>There are many variations of antithyroid drug regimens. The initial dose of carbimazole or methimazole is usually 10–20 mg every 8 or 12 h.</a:t>
            </a:r>
          </a:p>
          <a:p>
            <a:pPr marL="250316" indent="-250316" defTabSz="667512">
              <a:lnSpc>
                <a:spcPct val="200000"/>
              </a:lnSpc>
              <a:spcBef>
                <a:spcPts val="500"/>
              </a:spcBef>
              <a:defRPr sz="2100"/>
            </a:pPr>
            <a:r>
              <a:t>Propylthiouracil is given at a dose of 100–200 mg every 6–8 h, and divided doses are usually given throughout the course.</a:t>
            </a:r>
          </a:p>
          <a:p>
            <a:pPr marL="250316" indent="-250316" defTabSz="667512">
              <a:lnSpc>
                <a:spcPct val="200000"/>
              </a:lnSpc>
              <a:spcBef>
                <a:spcPts val="500"/>
              </a:spcBef>
              <a:defRPr sz="2100"/>
            </a:pPr>
            <a:r>
              <a:t>High doses may be given combined with levothyroxine supplementation (block-replace regimen) to avoid drug-induced hypothyroidism.</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457200" y="274638"/>
            <a:ext cx="8229600" cy="1143001"/>
          </a:xfrm>
          <a:prstGeom prst="rect">
            <a:avLst/>
          </a:prstGeom>
        </p:spPr>
        <p:txBody>
          <a:bodyPr/>
          <a:lstStyle/>
          <a:p>
            <a:pPr/>
          </a:p>
        </p:txBody>
      </p:sp>
      <p:sp>
        <p:nvSpPr>
          <p:cNvPr id="160" name="Content Placeholder 2"/>
          <p:cNvSpPr txBox="1"/>
          <p:nvPr>
            <p:ph type="body" idx="1"/>
          </p:nvPr>
        </p:nvSpPr>
        <p:spPr>
          <a:xfrm>
            <a:off x="457200" y="228600"/>
            <a:ext cx="8229600" cy="6400800"/>
          </a:xfrm>
          <a:prstGeom prst="rect">
            <a:avLst/>
          </a:prstGeom>
        </p:spPr>
        <p:txBody>
          <a:bodyPr/>
          <a:lstStyle/>
          <a:p>
            <a:pPr marL="257175" indent="-257175" defTabSz="685800">
              <a:lnSpc>
                <a:spcPct val="80000"/>
              </a:lnSpc>
              <a:spcBef>
                <a:spcPts val="500"/>
              </a:spcBef>
              <a:defRPr sz="2100"/>
            </a:pPr>
          </a:p>
          <a:p>
            <a:pPr marL="257175" indent="-257175" defTabSz="685800">
              <a:lnSpc>
                <a:spcPct val="80000"/>
              </a:lnSpc>
              <a:spcBef>
                <a:spcPts val="500"/>
              </a:spcBef>
              <a:defRPr sz="2100"/>
            </a:pPr>
          </a:p>
          <a:p>
            <a:pPr marL="257175" indent="-257175" defTabSz="685800">
              <a:lnSpc>
                <a:spcPct val="80000"/>
              </a:lnSpc>
              <a:spcBef>
                <a:spcPts val="500"/>
              </a:spcBef>
              <a:defRPr sz="2100"/>
            </a:pPr>
          </a:p>
          <a:p>
            <a:pPr marL="257175" indent="-257175" defTabSz="685800">
              <a:lnSpc>
                <a:spcPct val="200000"/>
              </a:lnSpc>
              <a:spcBef>
                <a:spcPts val="500"/>
              </a:spcBef>
              <a:defRPr sz="2100"/>
            </a:pPr>
            <a:r>
              <a:t>Thyroid function tests and clinical manifestations are reviewed 3–4 weeks after starting treatment, and the dose is titrated based on unbound T4 levels.</a:t>
            </a:r>
          </a:p>
          <a:p>
            <a:pPr marL="257175" indent="-257175" defTabSz="685800">
              <a:lnSpc>
                <a:spcPct val="200000"/>
              </a:lnSpc>
              <a:spcBef>
                <a:spcPts val="500"/>
              </a:spcBef>
              <a:defRPr sz="2100"/>
            </a:pPr>
            <a:r>
              <a:t>It takes 6 – 8 weeks to achieve euthyroidism after the initiation of the treatment.</a:t>
            </a:r>
          </a:p>
          <a:p>
            <a:pPr marL="257175" indent="-257175" defTabSz="685800">
              <a:lnSpc>
                <a:spcPct val="200000"/>
              </a:lnSpc>
              <a:spcBef>
                <a:spcPts val="500"/>
              </a:spcBef>
              <a:defRPr sz="2100"/>
            </a:pPr>
            <a:r>
              <a:t>The usual daily maintenance doses of antithyroid drugs in the titration regimen are 2.5–10 mg of carbimazole or methimazole and 50–100 mg of propylthiouracil.</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Double-click to edit"/>
          <p:cNvSpPr txBox="1"/>
          <p:nvPr>
            <p:ph type="title"/>
          </p:nvPr>
        </p:nvSpPr>
        <p:spPr>
          <a:xfrm>
            <a:off x="457200" y="274638"/>
            <a:ext cx="8229600" cy="1143001"/>
          </a:xfrm>
          <a:prstGeom prst="rect">
            <a:avLst/>
          </a:prstGeom>
        </p:spPr>
        <p:txBody>
          <a:bodyPr/>
          <a:lstStyle/>
          <a:p>
            <a:pPr/>
          </a:p>
        </p:txBody>
      </p:sp>
      <p:sp>
        <p:nvSpPr>
          <p:cNvPr id="163" name="The common side effects of antithyroid drugs are rash, urticaria, fever, and arthralgia (1–5% of patients).…"/>
          <p:cNvSpPr txBox="1"/>
          <p:nvPr>
            <p:ph type="body" idx="1"/>
          </p:nvPr>
        </p:nvSpPr>
        <p:spPr>
          <a:xfrm>
            <a:off x="457200" y="1600200"/>
            <a:ext cx="8229600" cy="4525963"/>
          </a:xfrm>
          <a:prstGeom prst="rect">
            <a:avLst/>
          </a:prstGeom>
        </p:spPr>
        <p:txBody>
          <a:bodyPr/>
          <a:lstStyle/>
          <a:p>
            <a:pPr marL="336041" indent="-336041" defTabSz="896111">
              <a:lnSpc>
                <a:spcPct val="200000"/>
              </a:lnSpc>
              <a:spcBef>
                <a:spcPts val="600"/>
              </a:spcBef>
              <a:defRPr sz="2800"/>
            </a:pPr>
            <a:r>
              <a:t>The common side effects of antithyroid drugs are rash, urticaria, fever, and arthralgia (1–5% of patients).</a:t>
            </a:r>
          </a:p>
          <a:p>
            <a:pPr marL="336041" indent="-336041" defTabSz="896111">
              <a:lnSpc>
                <a:spcPct val="200000"/>
              </a:lnSpc>
              <a:spcBef>
                <a:spcPts val="600"/>
              </a:spcBef>
              <a:defRPr sz="2800"/>
            </a:pPr>
            <a:r>
              <a:t>Need to watch for symptoms of possible agranulocytosis (e.g., sore throat, fever, mouth ulcers)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457200" y="274638"/>
            <a:ext cx="8229600" cy="1143001"/>
          </a:xfrm>
          <a:prstGeom prst="rect">
            <a:avLst/>
          </a:prstGeom>
        </p:spPr>
        <p:txBody>
          <a:bodyPr/>
          <a:lstStyle/>
          <a:p>
            <a:pPr/>
          </a:p>
        </p:txBody>
      </p:sp>
      <p:sp>
        <p:nvSpPr>
          <p:cNvPr id="166" name="Content Placeholder 2"/>
          <p:cNvSpPr txBox="1"/>
          <p:nvPr>
            <p:ph type="body" idx="1"/>
          </p:nvPr>
        </p:nvSpPr>
        <p:spPr>
          <a:xfrm>
            <a:off x="457200" y="152400"/>
            <a:ext cx="8229600" cy="6553200"/>
          </a:xfrm>
          <a:prstGeom prst="rect">
            <a:avLst/>
          </a:prstGeom>
        </p:spPr>
        <p:txBody>
          <a:bodyPr/>
          <a:lstStyle/>
          <a:p>
            <a:pPr marL="291465" indent="-291465" defTabSz="777240">
              <a:lnSpc>
                <a:spcPct val="90000"/>
              </a:lnSpc>
              <a:spcBef>
                <a:spcPts val="500"/>
              </a:spcBef>
              <a:defRPr sz="2400"/>
            </a:pPr>
          </a:p>
          <a:p>
            <a:pPr marL="291465" indent="-291465" defTabSz="777240">
              <a:lnSpc>
                <a:spcPct val="90000"/>
              </a:lnSpc>
              <a:spcBef>
                <a:spcPts val="500"/>
              </a:spcBef>
              <a:defRPr sz="2400"/>
            </a:pPr>
          </a:p>
          <a:p>
            <a:pPr marL="291465" indent="-291465" defTabSz="777240">
              <a:lnSpc>
                <a:spcPct val="90000"/>
              </a:lnSpc>
              <a:spcBef>
                <a:spcPts val="500"/>
              </a:spcBef>
              <a:defRPr sz="2400"/>
            </a:pPr>
          </a:p>
          <a:p>
            <a:pPr marL="291465" indent="-291465" defTabSz="777240">
              <a:lnSpc>
                <a:spcPct val="200000"/>
              </a:lnSpc>
              <a:spcBef>
                <a:spcPts val="500"/>
              </a:spcBef>
              <a:defRPr sz="2400"/>
            </a:pPr>
          </a:p>
          <a:p>
            <a:pPr marL="291465" indent="-291465" defTabSz="777240">
              <a:lnSpc>
                <a:spcPct val="200000"/>
              </a:lnSpc>
              <a:spcBef>
                <a:spcPts val="500"/>
              </a:spcBef>
              <a:defRPr sz="2400"/>
            </a:pPr>
            <a:r>
              <a:t>Propranolol (20–40 mg every 6 h) or longer-acting beta blockers such as atenolol, may be helpful to control adrenergic symptoms, especially in the early stages before antithyroid drugs take effect.</a:t>
            </a:r>
          </a:p>
          <a:p>
            <a:pPr marL="291465" indent="-291465" defTabSz="777240">
              <a:lnSpc>
                <a:spcPct val="200000"/>
              </a:lnSpc>
              <a:spcBef>
                <a:spcPts val="500"/>
              </a:spcBef>
              <a:defRPr sz="2400"/>
            </a:pPr>
            <a:r>
              <a:t>The need for anticoagulation with coumadin should be considered in all patients with atrial fibrillation.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Double-click to edit"/>
          <p:cNvSpPr txBox="1"/>
          <p:nvPr>
            <p:ph type="title"/>
          </p:nvPr>
        </p:nvSpPr>
        <p:spPr>
          <a:xfrm>
            <a:off x="457200" y="274638"/>
            <a:ext cx="8229600" cy="1143001"/>
          </a:xfrm>
          <a:prstGeom prst="rect">
            <a:avLst/>
          </a:prstGeom>
        </p:spPr>
        <p:txBody>
          <a:bodyPr/>
          <a:lstStyle/>
          <a:p>
            <a:pPr/>
          </a:p>
        </p:txBody>
      </p:sp>
      <p:sp>
        <p:nvSpPr>
          <p:cNvPr id="169" name="Radioiodine causes progressive destruction of thyroid cells and can be used as initial treatment or for relapses after a trial of antithyroid drugs.…"/>
          <p:cNvSpPr txBox="1"/>
          <p:nvPr>
            <p:ph type="body" idx="1"/>
          </p:nvPr>
        </p:nvSpPr>
        <p:spPr>
          <a:xfrm>
            <a:off x="457200" y="1600200"/>
            <a:ext cx="8229600" cy="4525963"/>
          </a:xfrm>
          <a:prstGeom prst="rect">
            <a:avLst/>
          </a:prstGeom>
        </p:spPr>
        <p:txBody>
          <a:bodyPr/>
          <a:lstStyle/>
          <a:p>
            <a:pPr marL="336041" indent="-336041" defTabSz="896111">
              <a:lnSpc>
                <a:spcPct val="200000"/>
              </a:lnSpc>
              <a:spcBef>
                <a:spcPts val="600"/>
              </a:spcBef>
              <a:defRPr i="1" sz="2800"/>
            </a:pPr>
            <a:r>
              <a:t>Radioiodine </a:t>
            </a:r>
            <a:r>
              <a:rPr i="0"/>
              <a:t>causes progressive destruction of thyroid cells and can be used as initial treatment or for relapses after a trial of antithyroid drugs.</a:t>
            </a:r>
          </a:p>
          <a:p>
            <a:pPr marL="336041" indent="-336041" defTabSz="896111">
              <a:lnSpc>
                <a:spcPct val="200000"/>
              </a:lnSpc>
              <a:spcBef>
                <a:spcPts val="600"/>
              </a:spcBef>
              <a:defRPr sz="2800"/>
            </a:pPr>
            <a:r>
              <a:t>Propylthiouracil has a prolonged radioprotective effect and should be stopped several weeks before radioiodine is given.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xfrm>
            <a:off x="457200" y="274638"/>
            <a:ext cx="8229600" cy="1143001"/>
          </a:xfrm>
          <a:prstGeom prst="rect">
            <a:avLst/>
          </a:prstGeom>
        </p:spPr>
        <p:txBody>
          <a:bodyPr/>
          <a:lstStyle/>
          <a:p>
            <a:pPr/>
          </a:p>
        </p:txBody>
      </p:sp>
      <p:sp>
        <p:nvSpPr>
          <p:cNvPr id="172" name="Content Placeholder 2"/>
          <p:cNvSpPr txBox="1"/>
          <p:nvPr>
            <p:ph type="body" idx="1"/>
          </p:nvPr>
        </p:nvSpPr>
        <p:spPr>
          <a:xfrm>
            <a:off x="457200" y="228600"/>
            <a:ext cx="8229600" cy="6629400"/>
          </a:xfrm>
          <a:prstGeom prst="rect">
            <a:avLst/>
          </a:prstGeom>
        </p:spPr>
        <p:txBody>
          <a:bodyPr/>
          <a:lstStyle/>
          <a:p>
            <a:pPr marL="305179" indent="-305179" defTabSz="813816">
              <a:lnSpc>
                <a:spcPct val="90000"/>
              </a:lnSpc>
              <a:spcBef>
                <a:spcPts val="600"/>
              </a:spcBef>
              <a:defRPr sz="2500"/>
            </a:pPr>
          </a:p>
          <a:p>
            <a:pPr marL="305179" indent="-305179" defTabSz="813816">
              <a:lnSpc>
                <a:spcPct val="90000"/>
              </a:lnSpc>
              <a:spcBef>
                <a:spcPts val="600"/>
              </a:spcBef>
              <a:defRPr sz="2500"/>
            </a:pPr>
          </a:p>
          <a:p>
            <a:pPr marL="305179" indent="-305179" defTabSz="813816">
              <a:lnSpc>
                <a:spcPct val="90000"/>
              </a:lnSpc>
              <a:spcBef>
                <a:spcPts val="600"/>
              </a:spcBef>
              <a:defRPr sz="2500"/>
            </a:pPr>
          </a:p>
          <a:p>
            <a:pPr marL="305179" indent="-305179" defTabSz="813816">
              <a:lnSpc>
                <a:spcPct val="90000"/>
              </a:lnSpc>
              <a:spcBef>
                <a:spcPts val="600"/>
              </a:spcBef>
              <a:defRPr sz="2500"/>
            </a:pPr>
          </a:p>
          <a:p>
            <a:pPr marL="305179" indent="-305179" defTabSz="813816">
              <a:lnSpc>
                <a:spcPct val="200000"/>
              </a:lnSpc>
              <a:spcBef>
                <a:spcPts val="600"/>
              </a:spcBef>
              <a:defRPr sz="2500"/>
            </a:pPr>
            <a:r>
              <a:t>131I dosage generally ranges between 185 MBq (5 mCi) to 555 MBq (15 mCi).</a:t>
            </a:r>
          </a:p>
          <a:p>
            <a:pPr marL="305179" indent="-305179" defTabSz="813816">
              <a:lnSpc>
                <a:spcPct val="200000"/>
              </a:lnSpc>
              <a:spcBef>
                <a:spcPts val="600"/>
              </a:spcBef>
              <a:defRPr sz="2500"/>
            </a:pPr>
            <a:r>
              <a:t>Hyperthyroidism can persist for 2–3 months before radioiodine takes full effect. For this reason, beta-adrenergic blockers or antithyroid drugs can be used to control symptoms during this interval.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Double-click to edit"/>
          <p:cNvSpPr txBox="1"/>
          <p:nvPr>
            <p:ph type="title"/>
          </p:nvPr>
        </p:nvSpPr>
        <p:spPr>
          <a:xfrm>
            <a:off x="457200" y="274638"/>
            <a:ext cx="8229600" cy="1143001"/>
          </a:xfrm>
          <a:prstGeom prst="rect">
            <a:avLst/>
          </a:prstGeom>
        </p:spPr>
        <p:txBody>
          <a:bodyPr/>
          <a:lstStyle/>
          <a:p>
            <a:pPr/>
          </a:p>
        </p:txBody>
      </p:sp>
      <p:sp>
        <p:nvSpPr>
          <p:cNvPr id="175" name="Persistent hyperthyroidism can be treated with a second dose of radioiodine, usually 6 months after the first dose.…"/>
          <p:cNvSpPr txBox="1"/>
          <p:nvPr>
            <p:ph type="body" idx="1"/>
          </p:nvPr>
        </p:nvSpPr>
        <p:spPr>
          <a:xfrm>
            <a:off x="457200" y="1600200"/>
            <a:ext cx="8229600" cy="4525963"/>
          </a:xfrm>
          <a:prstGeom prst="rect">
            <a:avLst/>
          </a:prstGeom>
        </p:spPr>
        <p:txBody>
          <a:bodyPr/>
          <a:lstStyle/>
          <a:p>
            <a:pPr marL="325754" indent="-325754" defTabSz="868680">
              <a:lnSpc>
                <a:spcPct val="200000"/>
              </a:lnSpc>
              <a:spcBef>
                <a:spcPts val="600"/>
              </a:spcBef>
              <a:defRPr sz="2700"/>
            </a:pPr>
            <a:r>
              <a:t>Persistent hyperthyroidism can be treated with a second dose of radioiodine, usually 6 months after the first dose.</a:t>
            </a:r>
          </a:p>
          <a:p>
            <a:pPr marL="325754" indent="-325754" defTabSz="868680">
              <a:lnSpc>
                <a:spcPct val="200000"/>
              </a:lnSpc>
              <a:spcBef>
                <a:spcPts val="600"/>
              </a:spcBef>
              <a:defRPr sz="2700"/>
            </a:pPr>
            <a:r>
              <a:t>Pregnancy and breast feeding are absolute contraindications to radioiodine treatment, but patients can conceive safely 6 months after treatment.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xfrm>
            <a:off x="457200" y="274638"/>
            <a:ext cx="8229600" cy="1143001"/>
          </a:xfrm>
          <a:prstGeom prst="rect">
            <a:avLst/>
          </a:prstGeom>
        </p:spPr>
        <p:txBody>
          <a:bodyPr/>
          <a:lstStyle/>
          <a:p>
            <a:pPr/>
          </a:p>
        </p:txBody>
      </p:sp>
      <p:sp>
        <p:nvSpPr>
          <p:cNvPr id="178" name="Content Placeholder 2"/>
          <p:cNvSpPr txBox="1"/>
          <p:nvPr>
            <p:ph type="body" idx="1"/>
          </p:nvPr>
        </p:nvSpPr>
        <p:spPr>
          <a:xfrm>
            <a:off x="457200" y="228600"/>
            <a:ext cx="8229600" cy="6553200"/>
          </a:xfrm>
          <a:prstGeom prst="rect">
            <a:avLst/>
          </a:prstGeom>
        </p:spPr>
        <p:txBody>
          <a:bodyPr/>
          <a:lstStyle/>
          <a:p>
            <a:pPr marL="264031" indent="-264031" defTabSz="704087">
              <a:spcBef>
                <a:spcPts val="500"/>
              </a:spcBef>
              <a:defRPr sz="2400"/>
            </a:pPr>
          </a:p>
          <a:p>
            <a:pPr marL="264031" indent="-264031" defTabSz="704087">
              <a:spcBef>
                <a:spcPts val="500"/>
              </a:spcBef>
              <a:defRPr sz="2400"/>
            </a:pPr>
          </a:p>
          <a:p>
            <a:pPr marL="264031" indent="-264031" defTabSz="704087">
              <a:spcBef>
                <a:spcPts val="500"/>
              </a:spcBef>
              <a:defRPr sz="2400"/>
            </a:pPr>
          </a:p>
          <a:p>
            <a:pPr marL="264031" indent="-264031" defTabSz="704087">
              <a:lnSpc>
                <a:spcPct val="200000"/>
              </a:lnSpc>
              <a:spcBef>
                <a:spcPts val="500"/>
              </a:spcBef>
              <a:defRPr sz="2400"/>
            </a:pPr>
            <a:r>
              <a:t>Subtotal or near-total thyroidectomy is an option for patients who relapse after antithyroid drugs and prefer this treatment to radioiodine.</a:t>
            </a:r>
          </a:p>
          <a:p>
            <a:pPr marL="264031" indent="-264031" defTabSz="704087">
              <a:lnSpc>
                <a:spcPct val="200000"/>
              </a:lnSpc>
              <a:spcBef>
                <a:spcPts val="500"/>
              </a:spcBef>
              <a:defRPr sz="2400"/>
            </a:pPr>
            <a:r>
              <a:t>Careful control of thyrotoxicosis with antithyroid drugs, followed by potassium iodide (3 drops orally tid), is needed prior to surgery to avoid thyrotoxic crisis and to reduce the vascularity of the gland.</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Double-click to edit"/>
          <p:cNvSpPr txBox="1"/>
          <p:nvPr>
            <p:ph type="title"/>
          </p:nvPr>
        </p:nvSpPr>
        <p:spPr>
          <a:xfrm>
            <a:off x="457200" y="274638"/>
            <a:ext cx="8229600" cy="1143001"/>
          </a:xfrm>
          <a:prstGeom prst="rect">
            <a:avLst/>
          </a:prstGeom>
        </p:spPr>
        <p:txBody>
          <a:bodyPr/>
          <a:lstStyle/>
          <a:p>
            <a:pPr/>
          </a:p>
        </p:txBody>
      </p:sp>
      <p:sp>
        <p:nvSpPr>
          <p:cNvPr id="181" name="Propylthiouracil is usually used because of relatively low transplacental transfer and its ability to block T4 to T3 conversion."/>
          <p:cNvSpPr txBox="1"/>
          <p:nvPr>
            <p:ph type="body" idx="1"/>
          </p:nvPr>
        </p:nvSpPr>
        <p:spPr>
          <a:xfrm>
            <a:off x="457200" y="1600200"/>
            <a:ext cx="8229600" cy="4525963"/>
          </a:xfrm>
          <a:prstGeom prst="rect">
            <a:avLst/>
          </a:prstGeom>
        </p:spPr>
        <p:txBody>
          <a:bodyPr/>
          <a:lstStyle>
            <a:lvl1pPr>
              <a:lnSpc>
                <a:spcPct val="200000"/>
              </a:lnSpc>
            </a:lvl1pPr>
          </a:lstStyle>
          <a:p>
            <a:pPr/>
            <a:r>
              <a:t>Propylthiouracil is usually used because of relatively low transplacental transfer and its ability to block T4 to T3 conversion.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itle 1"/>
          <p:cNvSpPr txBox="1"/>
          <p:nvPr>
            <p:ph type="title"/>
          </p:nvPr>
        </p:nvSpPr>
        <p:spPr>
          <a:xfrm>
            <a:off x="457200" y="274638"/>
            <a:ext cx="8229600" cy="1143001"/>
          </a:xfrm>
          <a:prstGeom prst="rect">
            <a:avLst/>
          </a:prstGeom>
        </p:spPr>
        <p:txBody>
          <a:bodyPr/>
          <a:lstStyle/>
          <a:p>
            <a:pPr/>
          </a:p>
        </p:txBody>
      </p:sp>
      <p:pic>
        <p:nvPicPr>
          <p:cNvPr id="101" name="Picture 2" descr="Picture 2"/>
          <p:cNvPicPr>
            <a:picLocks noChangeAspect="1"/>
          </p:cNvPicPr>
          <p:nvPr/>
        </p:nvPicPr>
        <p:blipFill>
          <a:blip r:embed="rId2">
            <a:extLst/>
          </a:blip>
          <a:stretch>
            <a:fillRect/>
          </a:stretch>
        </p:blipFill>
        <p:spPr>
          <a:xfrm>
            <a:off x="1295400" y="76200"/>
            <a:ext cx="6865609" cy="6729025"/>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457200" y="274638"/>
            <a:ext cx="8229600" cy="1143001"/>
          </a:xfrm>
          <a:prstGeom prst="rect">
            <a:avLst/>
          </a:prstGeom>
        </p:spPr>
        <p:txBody>
          <a:bodyPr/>
          <a:lstStyle/>
          <a:p>
            <a:pPr/>
          </a:p>
        </p:txBody>
      </p:sp>
      <p:sp>
        <p:nvSpPr>
          <p:cNvPr id="184" name="Content Placeholder 2"/>
          <p:cNvSpPr txBox="1"/>
          <p:nvPr>
            <p:ph type="body" idx="1"/>
          </p:nvPr>
        </p:nvSpPr>
        <p:spPr>
          <a:xfrm>
            <a:off x="457200" y="152400"/>
            <a:ext cx="8229600" cy="6629400"/>
          </a:xfrm>
          <a:prstGeom prst="rect">
            <a:avLst/>
          </a:prstGeom>
        </p:spPr>
        <p:txBody>
          <a:bodyPr/>
          <a:lstStyle/>
          <a:p>
            <a:pPr marL="277749" indent="-277749" defTabSz="740662">
              <a:lnSpc>
                <a:spcPct val="90000"/>
              </a:lnSpc>
              <a:spcBef>
                <a:spcPts val="500"/>
              </a:spcBef>
              <a:defRPr sz="2300"/>
            </a:pPr>
          </a:p>
          <a:p>
            <a:pPr marL="277749" indent="-277749" defTabSz="740662">
              <a:lnSpc>
                <a:spcPct val="90000"/>
              </a:lnSpc>
              <a:spcBef>
                <a:spcPts val="500"/>
              </a:spcBef>
              <a:defRPr sz="2300"/>
            </a:pPr>
          </a:p>
          <a:p>
            <a:pPr marL="277749" indent="-277749" defTabSz="740662">
              <a:lnSpc>
                <a:spcPct val="90000"/>
              </a:lnSpc>
              <a:spcBef>
                <a:spcPts val="500"/>
              </a:spcBef>
              <a:defRPr sz="2300"/>
            </a:pPr>
          </a:p>
          <a:p>
            <a:pPr marL="277749" indent="-277749" defTabSz="740662">
              <a:lnSpc>
                <a:spcPct val="200000"/>
              </a:lnSpc>
              <a:spcBef>
                <a:spcPts val="500"/>
              </a:spcBef>
              <a:defRPr sz="2300"/>
            </a:pPr>
            <a:r>
              <a:t>Thyrotoxic crisis, or thyroid storm, is rare and presents as a life-threatening exacerbation of hyperthyroidism, accompanied by fever, delirium, seizures, coma, vomiting, diarrhea, and jaundice.</a:t>
            </a:r>
          </a:p>
          <a:p>
            <a:pPr marL="277749" indent="-277749" defTabSz="740662">
              <a:lnSpc>
                <a:spcPct val="200000"/>
              </a:lnSpc>
              <a:spcBef>
                <a:spcPts val="500"/>
              </a:spcBef>
              <a:defRPr sz="2300"/>
            </a:pPr>
            <a:r>
              <a:t>Large doses of propylthiouracil (600 mg loading dose and 200–300 mg every 6 h) should be given orally or by nasogastric tube or per rectum; the drug’s inhibitory action on T4 to T3 conversion makes it the antithyroid drug of choice.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Double-click to edit"/>
          <p:cNvSpPr txBox="1"/>
          <p:nvPr>
            <p:ph type="title"/>
          </p:nvPr>
        </p:nvSpPr>
        <p:spPr>
          <a:xfrm>
            <a:off x="457200" y="274638"/>
            <a:ext cx="8229600" cy="1143001"/>
          </a:xfrm>
          <a:prstGeom prst="rect">
            <a:avLst/>
          </a:prstGeom>
        </p:spPr>
        <p:txBody>
          <a:bodyPr/>
          <a:lstStyle/>
          <a:p>
            <a:pPr/>
          </a:p>
        </p:txBody>
      </p:sp>
      <p:sp>
        <p:nvSpPr>
          <p:cNvPr id="187" name="One hour after the first dose of propylthiouracil, stable iodide is given to block thyroid hormone synthesis via the Wolff-Chaikoff effect (the delay allows the antithyroid drug to prevent the excess iodine from being incorporated into new hormone).…"/>
          <p:cNvSpPr txBox="1"/>
          <p:nvPr>
            <p:ph type="body" idx="1"/>
          </p:nvPr>
        </p:nvSpPr>
        <p:spPr>
          <a:xfrm>
            <a:off x="457200" y="1600200"/>
            <a:ext cx="8229600" cy="4525963"/>
          </a:xfrm>
          <a:prstGeom prst="rect">
            <a:avLst/>
          </a:prstGeom>
        </p:spPr>
        <p:txBody>
          <a:bodyPr/>
          <a:lstStyle/>
          <a:p>
            <a:pPr marL="274320" indent="-274320" defTabSz="731519">
              <a:lnSpc>
                <a:spcPct val="200000"/>
              </a:lnSpc>
              <a:spcBef>
                <a:spcPts val="500"/>
              </a:spcBef>
              <a:defRPr sz="2300"/>
            </a:pPr>
            <a:r>
              <a:t>One hour after the first dose of propylthiouracil, stable iodide is given to block thyroid hormone synthesis via the Wolff-Chaikoff effect (the delay allows the antithyroid drug to prevent the excess iodine from being incorporated into new hormone).</a:t>
            </a:r>
          </a:p>
          <a:p>
            <a:pPr marL="274320" indent="-274320" defTabSz="731519">
              <a:lnSpc>
                <a:spcPct val="200000"/>
              </a:lnSpc>
              <a:spcBef>
                <a:spcPts val="600"/>
              </a:spcBef>
              <a:defRPr sz="2500"/>
            </a:pPr>
            <a:r>
              <a:t>Ophthalmopathy requires no active treatment when it is mild or moderate, as there is usually spontaneous improvement.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xfrm>
            <a:off x="457200" y="-76200"/>
            <a:ext cx="8229600" cy="1143000"/>
          </a:xfrm>
          <a:prstGeom prst="rect">
            <a:avLst/>
          </a:prstGeom>
        </p:spPr>
        <p:txBody>
          <a:bodyPr/>
          <a:lstStyle/>
          <a:p>
            <a:pPr/>
            <a:r>
              <a:t>THYROIDITIS</a:t>
            </a:r>
          </a:p>
        </p:txBody>
      </p:sp>
      <p:sp>
        <p:nvSpPr>
          <p:cNvPr id="190" name="Content Placeholder 2"/>
          <p:cNvSpPr txBox="1"/>
          <p:nvPr>
            <p:ph type="body" idx="1"/>
          </p:nvPr>
        </p:nvSpPr>
        <p:spPr>
          <a:xfrm>
            <a:off x="457200" y="1066800"/>
            <a:ext cx="8229600" cy="5638800"/>
          </a:xfrm>
          <a:prstGeom prst="rect">
            <a:avLst/>
          </a:prstGeom>
        </p:spPr>
        <p:txBody>
          <a:bodyPr/>
          <a:lstStyle/>
          <a:p>
            <a:pPr marL="246888" indent="-246888" defTabSz="658368">
              <a:lnSpc>
                <a:spcPct val="200000"/>
              </a:lnSpc>
              <a:spcBef>
                <a:spcPts val="500"/>
              </a:spcBef>
              <a:defRPr sz="2300"/>
            </a:pPr>
            <a:r>
              <a:t>A clinically useful classification of thyroiditis is based on the onset and duration of disease.</a:t>
            </a:r>
          </a:p>
          <a:p>
            <a:pPr marL="246888" indent="-246888" defTabSz="658368">
              <a:lnSpc>
                <a:spcPct val="200000"/>
              </a:lnSpc>
              <a:spcBef>
                <a:spcPts val="500"/>
              </a:spcBef>
              <a:defRPr sz="2300"/>
            </a:pPr>
            <a:r>
              <a:t>The patient presents with thyroid pain, often referred to the throat or ears, and a small, tender goiter that may be asymmetric.</a:t>
            </a:r>
          </a:p>
          <a:p>
            <a:pPr marL="246888" indent="-246888" defTabSz="658368">
              <a:lnSpc>
                <a:spcPct val="200000"/>
              </a:lnSpc>
              <a:spcBef>
                <a:spcPts val="500"/>
              </a:spcBef>
              <a:defRPr sz="2300"/>
            </a:pPr>
            <a:r>
              <a:t>The erythrocyte sedimentation rate (ESR) and white cell count are usually increased, but thyroid function is normal. FNA biopsy shows infiltration by polymorphonuclear leukocytes; culture of the sample can identify the organism</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457200" y="274638"/>
            <a:ext cx="8229600" cy="1143001"/>
          </a:xfrm>
          <a:prstGeom prst="rect">
            <a:avLst/>
          </a:prstGeom>
        </p:spPr>
        <p:txBody>
          <a:bodyPr/>
          <a:lstStyle/>
          <a:p>
            <a:pPr/>
          </a:p>
        </p:txBody>
      </p:sp>
      <p:pic>
        <p:nvPicPr>
          <p:cNvPr id="193" name="Picture 2" descr="Picture 2"/>
          <p:cNvPicPr>
            <a:picLocks noChangeAspect="1"/>
          </p:cNvPicPr>
          <p:nvPr/>
        </p:nvPicPr>
        <p:blipFill>
          <a:blip r:embed="rId2">
            <a:extLst/>
          </a:blip>
          <a:stretch>
            <a:fillRect/>
          </a:stretch>
        </p:blipFill>
        <p:spPr>
          <a:xfrm>
            <a:off x="27709" y="304800"/>
            <a:ext cx="9090160" cy="6253258"/>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xfrm>
            <a:off x="457200" y="274638"/>
            <a:ext cx="8229600" cy="1143001"/>
          </a:xfrm>
          <a:prstGeom prst="rect">
            <a:avLst/>
          </a:prstGeom>
        </p:spPr>
        <p:txBody>
          <a:bodyPr/>
          <a:lstStyle/>
          <a:p>
            <a:pPr/>
          </a:p>
        </p:txBody>
      </p:sp>
      <p:sp>
        <p:nvSpPr>
          <p:cNvPr id="196" name="Content Placeholder 2"/>
          <p:cNvSpPr txBox="1"/>
          <p:nvPr>
            <p:ph type="body" idx="1"/>
          </p:nvPr>
        </p:nvSpPr>
        <p:spPr>
          <a:xfrm>
            <a:off x="457200" y="1600200"/>
            <a:ext cx="8229600" cy="4525963"/>
          </a:xfrm>
          <a:prstGeom prst="rect">
            <a:avLst/>
          </a:prstGeom>
        </p:spPr>
        <p:txBody>
          <a:bodyPr/>
          <a:lstStyle/>
          <a:p>
            <a:pPr>
              <a:lnSpc>
                <a:spcPct val="90000"/>
              </a:lnSpc>
            </a:pPr>
            <a:r>
              <a:t>The differential diagnosis of thyroid pain includes </a:t>
            </a:r>
          </a:p>
          <a:p>
            <a:pPr>
              <a:lnSpc>
                <a:spcPct val="90000"/>
              </a:lnSpc>
            </a:pPr>
            <a:r>
              <a:t>Subacute thyroiditis</a:t>
            </a:r>
          </a:p>
          <a:p>
            <a:pPr>
              <a:lnSpc>
                <a:spcPct val="90000"/>
              </a:lnSpc>
            </a:pPr>
            <a:r>
              <a:t>Chronic thyroiditis</a:t>
            </a:r>
          </a:p>
          <a:p>
            <a:pPr>
              <a:lnSpc>
                <a:spcPct val="90000"/>
              </a:lnSpc>
            </a:pPr>
            <a:r>
              <a:t>Hemorrhage into a cyst </a:t>
            </a:r>
          </a:p>
          <a:p>
            <a:pPr>
              <a:lnSpc>
                <a:spcPct val="90000"/>
              </a:lnSpc>
            </a:pPr>
            <a:r>
              <a:t>Malignancy including lymphoma</a:t>
            </a:r>
          </a:p>
          <a:p>
            <a:pPr>
              <a:lnSpc>
                <a:spcPct val="90000"/>
              </a:lnSpc>
            </a:pPr>
            <a:r>
              <a:t>Amiodarone-induced thyroiditis or </a:t>
            </a:r>
          </a:p>
          <a:p>
            <a:pPr>
              <a:lnSpc>
                <a:spcPct val="90000"/>
              </a:lnSpc>
            </a:pPr>
            <a:r>
              <a:t>Amyloidosis.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457200" y="274638"/>
            <a:ext cx="8229600" cy="1143001"/>
          </a:xfrm>
          <a:prstGeom prst="rect">
            <a:avLst/>
          </a:prstGeom>
        </p:spPr>
        <p:txBody>
          <a:bodyPr/>
          <a:lstStyle/>
          <a:p>
            <a:pPr/>
          </a:p>
        </p:txBody>
      </p:sp>
      <p:sp>
        <p:nvSpPr>
          <p:cNvPr id="199" name="Content Placeholder 2"/>
          <p:cNvSpPr txBox="1"/>
          <p:nvPr>
            <p:ph type="body" idx="1"/>
          </p:nvPr>
        </p:nvSpPr>
        <p:spPr>
          <a:xfrm>
            <a:off x="457200" y="1600200"/>
            <a:ext cx="8229600" cy="4525963"/>
          </a:xfrm>
          <a:prstGeom prst="rect">
            <a:avLst/>
          </a:prstGeom>
        </p:spPr>
        <p:txBody>
          <a:bodyPr/>
          <a:lstStyle/>
          <a:p>
            <a:pPr/>
            <a:r>
              <a:t>Antibiotic treatment is guided initially by Gram stain and subsequently by cultures of the FNA biopsy.</a:t>
            </a:r>
          </a:p>
          <a:p>
            <a:pPr/>
            <a:r>
              <a:t>Surgery to drain the abscess.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457200" y="-152400"/>
            <a:ext cx="8229600" cy="1143000"/>
          </a:xfrm>
          <a:prstGeom prst="rect">
            <a:avLst/>
          </a:prstGeom>
        </p:spPr>
        <p:txBody>
          <a:bodyPr/>
          <a:lstStyle/>
          <a:p>
            <a:pPr/>
            <a:r>
              <a:t>SUBACUTE THYROIDITIS</a:t>
            </a:r>
          </a:p>
        </p:txBody>
      </p:sp>
      <p:sp>
        <p:nvSpPr>
          <p:cNvPr id="202" name="Content Placeholder 2"/>
          <p:cNvSpPr txBox="1"/>
          <p:nvPr>
            <p:ph type="body" idx="1"/>
          </p:nvPr>
        </p:nvSpPr>
        <p:spPr>
          <a:xfrm>
            <a:off x="457200" y="1219200"/>
            <a:ext cx="8229600" cy="5638800"/>
          </a:xfrm>
          <a:prstGeom prst="rect">
            <a:avLst/>
          </a:prstGeom>
        </p:spPr>
        <p:txBody>
          <a:bodyPr/>
          <a:lstStyle/>
          <a:p>
            <a:pPr marL="236600" indent="-236600" defTabSz="630936">
              <a:lnSpc>
                <a:spcPct val="200000"/>
              </a:lnSpc>
              <a:spcBef>
                <a:spcPts val="400"/>
              </a:spcBef>
              <a:defRPr sz="2208"/>
            </a:pPr>
            <a:r>
              <a:t>This is also termed de Quervain’s thyroiditis, granulomatous thyroiditis, or viral thyroiditis.</a:t>
            </a:r>
          </a:p>
          <a:p>
            <a:pPr marL="236600" indent="-236600" defTabSz="630936">
              <a:lnSpc>
                <a:spcPct val="200000"/>
              </a:lnSpc>
              <a:spcBef>
                <a:spcPts val="400"/>
              </a:spcBef>
              <a:defRPr sz="2208"/>
            </a:pPr>
            <a:r>
              <a:t>Viral etiology-mumps, coxsackie, influenza.</a:t>
            </a:r>
          </a:p>
          <a:p>
            <a:pPr marL="236600" indent="-236600" defTabSz="630936">
              <a:lnSpc>
                <a:spcPct val="200000"/>
              </a:lnSpc>
              <a:spcBef>
                <a:spcPts val="400"/>
              </a:spcBef>
              <a:defRPr sz="2208"/>
            </a:pPr>
            <a:r>
              <a:t>Symptoms can mimic pharyngitis.</a:t>
            </a:r>
          </a:p>
          <a:p>
            <a:pPr marL="236600" indent="-236600" defTabSz="630936">
              <a:lnSpc>
                <a:spcPct val="200000"/>
              </a:lnSpc>
              <a:spcBef>
                <a:spcPts val="400"/>
              </a:spcBef>
              <a:defRPr sz="2208"/>
            </a:pPr>
            <a:r>
              <a:t>During the initial phase of follicular destruction, there is release of Tg and thyroid hormones, leading to increased circulating T4 and T3 and suppression of TSH.</a:t>
            </a:r>
          </a:p>
          <a:p>
            <a:pPr marL="236600" indent="-236600" defTabSz="630936">
              <a:lnSpc>
                <a:spcPct val="200000"/>
              </a:lnSpc>
              <a:spcBef>
                <a:spcPts val="400"/>
              </a:spcBef>
              <a:defRPr sz="2208"/>
            </a:pPr>
            <a:r>
              <a:t>Later stages shows increase in TSH and increased radio iodine uptake.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xfrm>
            <a:off x="457200" y="274638"/>
            <a:ext cx="8229600" cy="1143001"/>
          </a:xfrm>
          <a:prstGeom prst="rect">
            <a:avLst/>
          </a:prstGeom>
        </p:spPr>
        <p:txBody>
          <a:bodyPr/>
          <a:lstStyle/>
          <a:p>
            <a:pPr/>
          </a:p>
        </p:txBody>
      </p:sp>
      <p:sp>
        <p:nvSpPr>
          <p:cNvPr id="205" name="Content Placeholder 2"/>
          <p:cNvSpPr txBox="1"/>
          <p:nvPr>
            <p:ph type="body" idx="1"/>
          </p:nvPr>
        </p:nvSpPr>
        <p:spPr>
          <a:xfrm>
            <a:off x="457200" y="1600200"/>
            <a:ext cx="8229600" cy="4525963"/>
          </a:xfrm>
          <a:prstGeom prst="rect">
            <a:avLst/>
          </a:prstGeom>
        </p:spPr>
        <p:txBody>
          <a:bodyPr/>
          <a:lstStyle/>
          <a:p>
            <a:pPr marL="257175" indent="-257175" defTabSz="685800">
              <a:lnSpc>
                <a:spcPct val="200000"/>
              </a:lnSpc>
              <a:spcBef>
                <a:spcPts val="500"/>
              </a:spcBef>
              <a:defRPr sz="2400"/>
            </a:pPr>
            <a:r>
              <a:t>Clinical Manifestations</a:t>
            </a:r>
          </a:p>
          <a:p>
            <a:pPr marL="257175" indent="-257175" defTabSz="685800">
              <a:lnSpc>
                <a:spcPct val="200000"/>
              </a:lnSpc>
              <a:spcBef>
                <a:spcPts val="500"/>
              </a:spcBef>
              <a:defRPr sz="2400"/>
            </a:pPr>
            <a:r>
              <a:t>Painful and enlarged thyroid, sometimes accompanied by fever.</a:t>
            </a:r>
          </a:p>
          <a:p>
            <a:pPr marL="257175" indent="-257175" defTabSz="685800">
              <a:lnSpc>
                <a:spcPct val="200000"/>
              </a:lnSpc>
              <a:spcBef>
                <a:spcPts val="500"/>
              </a:spcBef>
              <a:defRPr sz="2400"/>
            </a:pPr>
            <a:r>
              <a:t>Malaise and symptoms of an upper respiratory tract infection may precede the thyroid-related features by several weeks.</a:t>
            </a:r>
          </a:p>
          <a:p>
            <a:pPr marL="257175" indent="-257175" defTabSz="685800">
              <a:lnSpc>
                <a:spcPct val="200000"/>
              </a:lnSpc>
              <a:spcBef>
                <a:spcPts val="500"/>
              </a:spcBef>
              <a:defRPr sz="2400"/>
            </a:pPr>
            <a:r>
              <a:t>The patient typically complains of a sore throat, and examination reveals a small goiter that is exquisitely tender.</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xfrm>
            <a:off x="457200" y="274638"/>
            <a:ext cx="8229600" cy="1143001"/>
          </a:xfrm>
          <a:prstGeom prst="rect">
            <a:avLst/>
          </a:prstGeom>
        </p:spPr>
        <p:txBody>
          <a:bodyPr/>
          <a:lstStyle/>
          <a:p>
            <a:pPr/>
          </a:p>
        </p:txBody>
      </p:sp>
      <p:sp>
        <p:nvSpPr>
          <p:cNvPr id="208" name="Content Placeholder 2"/>
          <p:cNvSpPr txBox="1"/>
          <p:nvPr>
            <p:ph type="body" idx="1"/>
          </p:nvPr>
        </p:nvSpPr>
        <p:spPr>
          <a:xfrm>
            <a:off x="457200" y="1600200"/>
            <a:ext cx="8229600" cy="4525963"/>
          </a:xfrm>
          <a:prstGeom prst="rect">
            <a:avLst/>
          </a:prstGeom>
        </p:spPr>
        <p:txBody>
          <a:bodyPr/>
          <a:lstStyle/>
          <a:p>
            <a:pPr/>
          </a:p>
        </p:txBody>
      </p:sp>
      <p:pic>
        <p:nvPicPr>
          <p:cNvPr id="209" name="Picture 2" descr="Picture 2"/>
          <p:cNvPicPr>
            <a:picLocks noChangeAspect="1"/>
          </p:cNvPicPr>
          <p:nvPr/>
        </p:nvPicPr>
        <p:blipFill>
          <a:blip r:embed="rId2">
            <a:extLst/>
          </a:blip>
          <a:stretch>
            <a:fillRect/>
          </a:stretch>
        </p:blipFill>
        <p:spPr>
          <a:xfrm>
            <a:off x="1371599" y="59930"/>
            <a:ext cx="6413071" cy="6645672"/>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itle 1"/>
          <p:cNvSpPr txBox="1"/>
          <p:nvPr>
            <p:ph type="title"/>
          </p:nvPr>
        </p:nvSpPr>
        <p:spPr>
          <a:xfrm>
            <a:off x="457200" y="274638"/>
            <a:ext cx="8229600" cy="1143001"/>
          </a:xfrm>
          <a:prstGeom prst="rect">
            <a:avLst/>
          </a:prstGeom>
        </p:spPr>
        <p:txBody>
          <a:bodyPr/>
          <a:lstStyle/>
          <a:p>
            <a:pPr/>
          </a:p>
        </p:txBody>
      </p:sp>
      <p:sp>
        <p:nvSpPr>
          <p:cNvPr id="212" name="Content Placeholder 2"/>
          <p:cNvSpPr txBox="1"/>
          <p:nvPr>
            <p:ph type="body" idx="1"/>
          </p:nvPr>
        </p:nvSpPr>
        <p:spPr>
          <a:xfrm>
            <a:off x="457200" y="1600200"/>
            <a:ext cx="8229600" cy="4525963"/>
          </a:xfrm>
          <a:prstGeom prst="rect">
            <a:avLst/>
          </a:prstGeom>
        </p:spPr>
        <p:txBody>
          <a:bodyPr/>
          <a:lstStyle/>
          <a:p>
            <a:pPr marL="270890" indent="-270890" defTabSz="722376">
              <a:lnSpc>
                <a:spcPct val="200000"/>
              </a:lnSpc>
              <a:spcBef>
                <a:spcPts val="500"/>
              </a:spcBef>
              <a:defRPr sz="2528"/>
            </a:pPr>
            <a:r>
              <a:t>The diagnosis is confirmed by a high ESR and low radioiodine uptake.</a:t>
            </a:r>
          </a:p>
          <a:p>
            <a:pPr marL="270890" indent="-270890" defTabSz="722376">
              <a:lnSpc>
                <a:spcPct val="200000"/>
              </a:lnSpc>
              <a:spcBef>
                <a:spcPts val="500"/>
              </a:spcBef>
              <a:defRPr sz="2528"/>
            </a:pPr>
            <a:r>
              <a:t>Relatively large doses of aspirin (e.g., 600 mg every 4–6 h) or NSAIDs are sufficient to control symptoms in many cases.</a:t>
            </a:r>
          </a:p>
          <a:p>
            <a:pPr marL="270890" indent="-270890" defTabSz="722376">
              <a:lnSpc>
                <a:spcPct val="200000"/>
              </a:lnSpc>
              <a:spcBef>
                <a:spcPts val="500"/>
              </a:spcBef>
              <a:defRPr sz="2528"/>
            </a:pPr>
            <a:r>
              <a:t>Glucocorticoids -The usual starting dose is 40–60 mg prednisone, depending on severity.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1"/>
          <p:cNvSpPr txBox="1"/>
          <p:nvPr>
            <p:ph type="title"/>
          </p:nvPr>
        </p:nvSpPr>
        <p:spPr>
          <a:xfrm>
            <a:off x="457200" y="76200"/>
            <a:ext cx="8229600" cy="685800"/>
          </a:xfrm>
          <a:prstGeom prst="rect">
            <a:avLst/>
          </a:prstGeom>
        </p:spPr>
        <p:txBody>
          <a:bodyPr/>
          <a:lstStyle>
            <a:lvl1pPr>
              <a:defRPr sz="3900"/>
            </a:lvl1pPr>
          </a:lstStyle>
          <a:p>
            <a:pPr/>
            <a:r>
              <a:t>GRAVES’ DISEASE</a:t>
            </a:r>
          </a:p>
        </p:txBody>
      </p:sp>
      <p:sp>
        <p:nvSpPr>
          <p:cNvPr id="104" name="Content Placeholder 2"/>
          <p:cNvSpPr txBox="1"/>
          <p:nvPr>
            <p:ph type="body" idx="1"/>
          </p:nvPr>
        </p:nvSpPr>
        <p:spPr>
          <a:xfrm>
            <a:off x="457200" y="914400"/>
            <a:ext cx="8229600" cy="5715000"/>
          </a:xfrm>
          <a:prstGeom prst="rect">
            <a:avLst/>
          </a:prstGeom>
        </p:spPr>
        <p:txBody>
          <a:bodyPr/>
          <a:lstStyle/>
          <a:p>
            <a:pPr marL="250316" indent="-250316" defTabSz="667512">
              <a:lnSpc>
                <a:spcPct val="200000"/>
              </a:lnSpc>
              <a:spcBef>
                <a:spcPts val="500"/>
              </a:spcBef>
              <a:defRPr sz="2100"/>
            </a:pPr>
            <a:r>
              <a:t>Graves’ disease accounts for 60–80% of thyrotoxicosis.</a:t>
            </a:r>
          </a:p>
          <a:p>
            <a:pPr marL="250316" indent="-250316" defTabSz="667512">
              <a:lnSpc>
                <a:spcPct val="200000"/>
              </a:lnSpc>
              <a:spcBef>
                <a:spcPts val="500"/>
              </a:spcBef>
              <a:defRPr sz="2100"/>
            </a:pPr>
            <a:r>
              <a:t>As in autoimmune hypothyroidism, a combination of environmental and genetic factors, including polymorphisms in HLADR, CTLA-4, and PTPN22 (a T cell regulatory gene), contribute to Graves’ disease susceptibility.</a:t>
            </a:r>
          </a:p>
          <a:p>
            <a:pPr marL="250316" indent="-250316" defTabSz="667512">
              <a:lnSpc>
                <a:spcPct val="200000"/>
              </a:lnSpc>
              <a:spcBef>
                <a:spcPts val="500"/>
              </a:spcBef>
              <a:defRPr sz="2100"/>
            </a:pPr>
            <a:r>
              <a:t>Smoking is a minor risk factor for Graves’ disease and a major risk factor for the development of ophthalmopathy.</a:t>
            </a:r>
          </a:p>
          <a:p>
            <a:pPr marL="250316" indent="-250316" defTabSz="667512">
              <a:lnSpc>
                <a:spcPct val="200000"/>
              </a:lnSpc>
              <a:spcBef>
                <a:spcPts val="500"/>
              </a:spcBef>
              <a:defRPr sz="2100"/>
            </a:pPr>
            <a:r>
              <a:t>The hyperthyroidism of Graves’ disease is caused by TSI (thyroid stimulating immunoglobulin) that are synthesized in the thyroid gland as well as in bone marrow and lymph nodes.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itle 1"/>
          <p:cNvSpPr txBox="1"/>
          <p:nvPr>
            <p:ph type="title"/>
          </p:nvPr>
        </p:nvSpPr>
        <p:spPr>
          <a:xfrm>
            <a:off x="457200" y="274638"/>
            <a:ext cx="8229600" cy="1143001"/>
          </a:xfrm>
          <a:prstGeom prst="rect">
            <a:avLst/>
          </a:prstGeom>
        </p:spPr>
        <p:txBody>
          <a:bodyPr/>
          <a:lstStyle/>
          <a:p>
            <a:pPr/>
          </a:p>
        </p:txBody>
      </p:sp>
      <p:sp>
        <p:nvSpPr>
          <p:cNvPr id="215" name="Content Placeholder 2"/>
          <p:cNvSpPr txBox="1"/>
          <p:nvPr>
            <p:ph type="body" idx="1"/>
          </p:nvPr>
        </p:nvSpPr>
        <p:spPr>
          <a:xfrm>
            <a:off x="457200" y="228598"/>
            <a:ext cx="8229600" cy="5897567"/>
          </a:xfrm>
          <a:prstGeom prst="rect">
            <a:avLst/>
          </a:prstGeom>
        </p:spPr>
        <p:txBody>
          <a:bodyPr/>
          <a:lstStyle/>
          <a:p>
            <a:pPr marL="264032" indent="-264032" defTabSz="704087">
              <a:lnSpc>
                <a:spcPct val="90000"/>
              </a:lnSpc>
              <a:spcBef>
                <a:spcPts val="500"/>
              </a:spcBef>
              <a:defRPr sz="2464"/>
            </a:pPr>
          </a:p>
          <a:p>
            <a:pPr marL="264032" indent="-264032" defTabSz="704087">
              <a:lnSpc>
                <a:spcPct val="90000"/>
              </a:lnSpc>
              <a:spcBef>
                <a:spcPts val="500"/>
              </a:spcBef>
              <a:defRPr sz="2464"/>
            </a:pPr>
          </a:p>
          <a:p>
            <a:pPr marL="264032" indent="-264032" defTabSz="704087">
              <a:lnSpc>
                <a:spcPct val="90000"/>
              </a:lnSpc>
              <a:spcBef>
                <a:spcPts val="500"/>
              </a:spcBef>
              <a:defRPr sz="2464"/>
            </a:pPr>
          </a:p>
          <a:p>
            <a:pPr marL="264032" indent="-264032" defTabSz="704087">
              <a:lnSpc>
                <a:spcPct val="200000"/>
              </a:lnSpc>
              <a:spcBef>
                <a:spcPts val="500"/>
              </a:spcBef>
              <a:defRPr sz="2464"/>
            </a:pPr>
            <a:r>
              <a:t>SILENT THYROIDITIS</a:t>
            </a:r>
          </a:p>
          <a:p>
            <a:pPr marL="264032" indent="-264032" defTabSz="704087">
              <a:lnSpc>
                <a:spcPct val="200000"/>
              </a:lnSpc>
              <a:spcBef>
                <a:spcPts val="500"/>
              </a:spcBef>
              <a:defRPr sz="2464"/>
            </a:pPr>
            <a:r>
              <a:t>Painless thyroiditis, or “silent” thyroiditis, occurs in patients with underlying autoimmune thyroid disease.</a:t>
            </a:r>
          </a:p>
          <a:p>
            <a:pPr marL="264032" indent="-264032" defTabSz="704087">
              <a:lnSpc>
                <a:spcPct val="200000"/>
              </a:lnSpc>
              <a:spcBef>
                <a:spcPts val="500"/>
              </a:spcBef>
              <a:defRPr sz="2464"/>
            </a:pPr>
            <a:r>
              <a:t>Typically, patients have a brief phase of thyrotoxicosis lasting 2–4 weeks, followed by hypothyroidism for 4–12 weeks, and then resolution.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Double-click to edit"/>
          <p:cNvSpPr txBox="1"/>
          <p:nvPr>
            <p:ph type="title"/>
          </p:nvPr>
        </p:nvSpPr>
        <p:spPr>
          <a:prstGeom prst="rect">
            <a:avLst/>
          </a:prstGeom>
        </p:spPr>
        <p:txBody>
          <a:bodyPr/>
          <a:lstStyle/>
          <a:p>
            <a:pPr/>
          </a:p>
        </p:txBody>
      </p:sp>
      <p:sp>
        <p:nvSpPr>
          <p:cNvPr id="218" name="In addition to the painless goiter, silent thyroiditis can be distinguished from subacute thyroiditis by a normal ESR and the presence of TPO antibodies.…"/>
          <p:cNvSpPr txBox="1"/>
          <p:nvPr>
            <p:ph type="body" idx="1"/>
          </p:nvPr>
        </p:nvSpPr>
        <p:spPr>
          <a:prstGeom prst="rect">
            <a:avLst/>
          </a:prstGeom>
        </p:spPr>
        <p:txBody>
          <a:bodyPr/>
          <a:lstStyle/>
          <a:p>
            <a:pPr marL="281177" indent="-281177" defTabSz="749808">
              <a:lnSpc>
                <a:spcPct val="200000"/>
              </a:lnSpc>
              <a:spcBef>
                <a:spcPts val="500"/>
              </a:spcBef>
              <a:defRPr sz="2624"/>
            </a:pPr>
            <a:r>
              <a:t>In addition to the painless goiter, silent thyroiditis can be distinguished from subacute thyroiditis by a normal ESR and the presence of TPO antibodies.</a:t>
            </a:r>
          </a:p>
          <a:p>
            <a:pPr marL="281177" indent="-281177" defTabSz="749808">
              <a:lnSpc>
                <a:spcPct val="200000"/>
              </a:lnSpc>
              <a:spcBef>
                <a:spcPts val="500"/>
              </a:spcBef>
              <a:defRPr sz="2624"/>
            </a:pPr>
            <a:r>
              <a:t>Glucocorticoids are not indicated for silent thyroiditis. </a:t>
            </a:r>
          </a:p>
          <a:p>
            <a:pPr marL="281177" indent="-281177" defTabSz="749808">
              <a:lnSpc>
                <a:spcPct val="200000"/>
              </a:lnSpc>
              <a:spcBef>
                <a:spcPts val="500"/>
              </a:spcBef>
              <a:defRPr sz="2624"/>
            </a:pPr>
            <a:r>
              <a:t>Severe thyrotoxic symptoms can be managed with a brief course of propranolol, 20–40 mg three or four times daily.</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xfrm>
            <a:off x="457200" y="274638"/>
            <a:ext cx="8229600" cy="1143001"/>
          </a:xfrm>
          <a:prstGeom prst="rect">
            <a:avLst/>
          </a:prstGeom>
        </p:spPr>
        <p:txBody>
          <a:bodyPr/>
          <a:lstStyle/>
          <a:p>
            <a:pPr/>
          </a:p>
        </p:txBody>
      </p:sp>
      <p:sp>
        <p:nvSpPr>
          <p:cNvPr id="221" name="Content Placeholder 2"/>
          <p:cNvSpPr txBox="1"/>
          <p:nvPr>
            <p:ph type="body" idx="1"/>
          </p:nvPr>
        </p:nvSpPr>
        <p:spPr>
          <a:xfrm>
            <a:off x="457200" y="152398"/>
            <a:ext cx="8229600" cy="5973767"/>
          </a:xfrm>
          <a:prstGeom prst="rect">
            <a:avLst/>
          </a:prstGeom>
        </p:spPr>
        <p:txBody>
          <a:bodyPr/>
          <a:lstStyle/>
          <a:p>
            <a:pPr marL="291465" indent="-291465" defTabSz="777240">
              <a:spcBef>
                <a:spcPts val="500"/>
              </a:spcBef>
              <a:defRPr sz="2465"/>
            </a:pPr>
          </a:p>
          <a:p>
            <a:pPr marL="291465" indent="-291465" defTabSz="777240">
              <a:spcBef>
                <a:spcPts val="500"/>
              </a:spcBef>
              <a:defRPr sz="2465"/>
            </a:pPr>
          </a:p>
          <a:p>
            <a:pPr marL="291465" indent="-291465" defTabSz="777240">
              <a:spcBef>
                <a:spcPts val="500"/>
              </a:spcBef>
              <a:defRPr sz="2465"/>
            </a:pPr>
          </a:p>
          <a:p>
            <a:pPr marL="291465" indent="-291465" defTabSz="777240">
              <a:spcBef>
                <a:spcPts val="500"/>
              </a:spcBef>
              <a:defRPr sz="2465"/>
            </a:pPr>
          </a:p>
          <a:p>
            <a:pPr marL="291465" indent="-291465" defTabSz="777240">
              <a:lnSpc>
                <a:spcPct val="200000"/>
              </a:lnSpc>
              <a:spcBef>
                <a:spcPts val="500"/>
              </a:spcBef>
              <a:defRPr sz="2465"/>
            </a:pPr>
            <a:r>
              <a:t>SICK EUTHYROID SYNDROME</a:t>
            </a:r>
          </a:p>
          <a:p>
            <a:pPr marL="291465" indent="-291465" defTabSz="777240">
              <a:lnSpc>
                <a:spcPct val="200000"/>
              </a:lnSpc>
              <a:spcBef>
                <a:spcPts val="500"/>
              </a:spcBef>
              <a:defRPr sz="2465"/>
            </a:pPr>
            <a:r>
              <a:t>Any acute, severe illness can cause abnormalities of circulating TSH or thyroid hormone levels in the absence of underlying thyroid disease.</a:t>
            </a:r>
          </a:p>
          <a:p>
            <a:pPr marL="291465" indent="-291465" defTabSz="777240">
              <a:lnSpc>
                <a:spcPct val="200000"/>
              </a:lnSpc>
              <a:spcBef>
                <a:spcPts val="500"/>
              </a:spcBef>
              <a:defRPr sz="2465"/>
            </a:pPr>
            <a:r>
              <a:t>Cause is the release of cytokines such as IL-6.</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Double-click to edit"/>
          <p:cNvSpPr txBox="1"/>
          <p:nvPr>
            <p:ph type="title"/>
          </p:nvPr>
        </p:nvSpPr>
        <p:spPr>
          <a:prstGeom prst="rect">
            <a:avLst/>
          </a:prstGeom>
        </p:spPr>
        <p:txBody>
          <a:bodyPr/>
          <a:lstStyle/>
          <a:p>
            <a:pPr/>
          </a:p>
        </p:txBody>
      </p:sp>
      <p:sp>
        <p:nvSpPr>
          <p:cNvPr id="224" name="The most common hormone pattern in sick euthyroid syndrome (SES) is a decrease in total and unbound T3 levels (low T3 syndrome) with normal levels of T4 and TSH.…"/>
          <p:cNvSpPr txBox="1"/>
          <p:nvPr>
            <p:ph type="body" idx="1"/>
          </p:nvPr>
        </p:nvSpPr>
        <p:spPr>
          <a:prstGeom prst="rect">
            <a:avLst/>
          </a:prstGeom>
        </p:spPr>
        <p:txBody>
          <a:bodyPr/>
          <a:lstStyle/>
          <a:p>
            <a:pPr marL="305180" indent="-305180" defTabSz="813816">
              <a:lnSpc>
                <a:spcPct val="200000"/>
              </a:lnSpc>
              <a:spcBef>
                <a:spcPts val="500"/>
              </a:spcBef>
              <a:defRPr sz="2581"/>
            </a:pPr>
            <a:r>
              <a:t>The most common hormone pattern in sick euthyroid syndrome (SES) is a decrease in total and unbound T3 levels (low T3 syndrome) with normal levels of T4 and TSH.</a:t>
            </a:r>
          </a:p>
          <a:p>
            <a:pPr marL="305180" indent="-305180" defTabSz="813816">
              <a:lnSpc>
                <a:spcPct val="200000"/>
              </a:lnSpc>
              <a:spcBef>
                <a:spcPts val="500"/>
              </a:spcBef>
              <a:defRPr sz="2581"/>
            </a:pPr>
            <a:r>
              <a:t>Very sick patients may exhibit a dramatic fall in total T4 and T3 levels (low T4 syndrome). This state has a poor prognosis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xfrm>
            <a:off x="457200" y="274638"/>
            <a:ext cx="8229600" cy="1143001"/>
          </a:xfrm>
          <a:prstGeom prst="rect">
            <a:avLst/>
          </a:prstGeom>
        </p:spPr>
        <p:txBody>
          <a:bodyPr/>
          <a:lstStyle/>
          <a:p>
            <a:pPr/>
          </a:p>
        </p:txBody>
      </p:sp>
      <p:sp>
        <p:nvSpPr>
          <p:cNvPr id="227" name="Content Placeholder 2"/>
          <p:cNvSpPr txBox="1"/>
          <p:nvPr>
            <p:ph type="body" idx="1"/>
          </p:nvPr>
        </p:nvSpPr>
        <p:spPr>
          <a:xfrm>
            <a:off x="457200" y="1600200"/>
            <a:ext cx="8229600" cy="4525963"/>
          </a:xfrm>
          <a:prstGeom prst="rect">
            <a:avLst/>
          </a:prstGeom>
        </p:spPr>
        <p:txBody>
          <a:bodyPr/>
          <a:lstStyle/>
          <a:p>
            <a:pPr>
              <a:lnSpc>
                <a:spcPct val="200000"/>
              </a:lnSpc>
            </a:pPr>
            <a:r>
              <a:t>History is vital </a:t>
            </a:r>
          </a:p>
          <a:p>
            <a:pPr>
              <a:lnSpc>
                <a:spcPct val="200000"/>
              </a:lnSpc>
            </a:pPr>
            <a:r>
              <a:t>No laboratory investigations needed.</a:t>
            </a:r>
          </a:p>
          <a:p>
            <a:pPr>
              <a:lnSpc>
                <a:spcPct val="200000"/>
              </a:lnSpc>
            </a:pPr>
            <a:r>
              <a:t>Treatment is usually not required and subsequent thyroid functions need to be moitored.</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1"/>
          <p:cNvSpPr txBox="1"/>
          <p:nvPr>
            <p:ph type="title"/>
          </p:nvPr>
        </p:nvSpPr>
        <p:spPr>
          <a:xfrm>
            <a:off x="457200" y="152400"/>
            <a:ext cx="8229600" cy="533400"/>
          </a:xfrm>
          <a:prstGeom prst="rect">
            <a:avLst/>
          </a:prstGeom>
        </p:spPr>
        <p:txBody>
          <a:bodyPr/>
          <a:lstStyle>
            <a:lvl1pPr defTabSz="795527">
              <a:defRPr sz="3300"/>
            </a:lvl1pPr>
          </a:lstStyle>
          <a:p>
            <a:pPr/>
            <a:r>
              <a:t>THYROID FUNCTION IN PREGNANCY</a:t>
            </a:r>
          </a:p>
        </p:txBody>
      </p:sp>
      <p:sp>
        <p:nvSpPr>
          <p:cNvPr id="230" name="Content Placeholder 2"/>
          <p:cNvSpPr txBox="1"/>
          <p:nvPr>
            <p:ph type="body" idx="1"/>
          </p:nvPr>
        </p:nvSpPr>
        <p:spPr>
          <a:xfrm>
            <a:off x="457200" y="914400"/>
            <a:ext cx="8229600" cy="5867400"/>
          </a:xfrm>
          <a:prstGeom prst="rect">
            <a:avLst/>
          </a:prstGeom>
        </p:spPr>
        <p:txBody>
          <a:bodyPr/>
          <a:lstStyle/>
          <a:p>
            <a:pPr marL="243459" indent="-243459" defTabSz="649223">
              <a:lnSpc>
                <a:spcPct val="200000"/>
              </a:lnSpc>
              <a:spcBef>
                <a:spcPts val="400"/>
              </a:spcBef>
              <a:defRPr sz="2059"/>
            </a:pPr>
            <a:r>
              <a:t>Five factors alter thyroid function in pregnancy</a:t>
            </a:r>
          </a:p>
          <a:p>
            <a:pPr marL="243459" indent="-243459" defTabSz="649223">
              <a:lnSpc>
                <a:spcPct val="200000"/>
              </a:lnSpc>
              <a:spcBef>
                <a:spcPts val="400"/>
              </a:spcBef>
              <a:defRPr sz="2059"/>
            </a:pPr>
            <a:r>
              <a:t>(1) the transient increase in hCG during the first trimester, which stimulates the TSH-R.</a:t>
            </a:r>
          </a:p>
          <a:p>
            <a:pPr marL="243459" indent="-243459" defTabSz="649223">
              <a:lnSpc>
                <a:spcPct val="200000"/>
              </a:lnSpc>
              <a:spcBef>
                <a:spcPts val="400"/>
              </a:spcBef>
              <a:defRPr sz="2059"/>
            </a:pPr>
            <a:r>
              <a:t>(2) the estrogen-induced rise in TBG during the first trimester, which is sustained during pregnancy.</a:t>
            </a:r>
          </a:p>
          <a:p>
            <a:pPr marL="243459" indent="-243459" defTabSz="649223">
              <a:lnSpc>
                <a:spcPct val="200000"/>
              </a:lnSpc>
              <a:spcBef>
                <a:spcPts val="400"/>
              </a:spcBef>
              <a:defRPr sz="2059"/>
            </a:pPr>
            <a:r>
              <a:t>(3) alterations in the immune system, leading to the onset, exacerbation, or amelioration of an underlying autoimmune thyroid disease.</a:t>
            </a:r>
          </a:p>
          <a:p>
            <a:pPr marL="243459" indent="-243459" defTabSz="649223">
              <a:lnSpc>
                <a:spcPct val="200000"/>
              </a:lnSpc>
              <a:spcBef>
                <a:spcPts val="400"/>
              </a:spcBef>
              <a:defRPr sz="2059"/>
            </a:pPr>
            <a:r>
              <a:t>(4) increased thyroid hormone metabolism by the placenta.</a:t>
            </a:r>
          </a:p>
          <a:p>
            <a:pPr marL="243459" indent="-243459" defTabSz="649223">
              <a:lnSpc>
                <a:spcPct val="200000"/>
              </a:lnSpc>
              <a:spcBef>
                <a:spcPts val="400"/>
              </a:spcBef>
              <a:defRPr sz="2059"/>
            </a:pPr>
            <a:r>
              <a:t>(5) increased urinary iodide excretion, which can cause impaired thyroid hormone production in areas of marginal iodine sufficiency.</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itle 1"/>
          <p:cNvSpPr txBox="1"/>
          <p:nvPr>
            <p:ph type="title"/>
          </p:nvPr>
        </p:nvSpPr>
        <p:spPr>
          <a:xfrm>
            <a:off x="457200" y="274638"/>
            <a:ext cx="8229600" cy="1143001"/>
          </a:xfrm>
          <a:prstGeom prst="rect">
            <a:avLst/>
          </a:prstGeom>
        </p:spPr>
        <p:txBody>
          <a:bodyPr/>
          <a:lstStyle/>
          <a:p>
            <a:pPr/>
          </a:p>
        </p:txBody>
      </p:sp>
      <p:sp>
        <p:nvSpPr>
          <p:cNvPr id="233" name="Content Placeholder 2"/>
          <p:cNvSpPr txBox="1"/>
          <p:nvPr>
            <p:ph type="body" idx="1"/>
          </p:nvPr>
        </p:nvSpPr>
        <p:spPr>
          <a:xfrm>
            <a:off x="457200" y="1600200"/>
            <a:ext cx="8229600" cy="4525963"/>
          </a:xfrm>
          <a:prstGeom prst="rect">
            <a:avLst/>
          </a:prstGeom>
        </p:spPr>
        <p:txBody>
          <a:bodyPr/>
          <a:lstStyle/>
          <a:p>
            <a:pPr marL="281177" indent="-281177" defTabSz="749808">
              <a:lnSpc>
                <a:spcPct val="200000"/>
              </a:lnSpc>
              <a:spcBef>
                <a:spcPts val="500"/>
              </a:spcBef>
              <a:defRPr sz="2624"/>
            </a:pPr>
            <a:r>
              <a:t>hCG-induced changes in thyroid function can result in transient gestational hyperthyroidism and/or hyperemesis gravidarum, a condition characterized by severe nausea and vomiting and risk of volume depletion.</a:t>
            </a:r>
          </a:p>
          <a:p>
            <a:pPr marL="281177" indent="-281177" defTabSz="749808">
              <a:lnSpc>
                <a:spcPct val="200000"/>
              </a:lnSpc>
              <a:spcBef>
                <a:spcPts val="500"/>
              </a:spcBef>
              <a:defRPr sz="2624"/>
            </a:pPr>
            <a:r>
              <a:t>Thyroid hormone requirements are increased by 25–50 mic g/d during pregnancy.</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le 1"/>
          <p:cNvSpPr txBox="1"/>
          <p:nvPr>
            <p:ph type="title"/>
          </p:nvPr>
        </p:nvSpPr>
        <p:spPr>
          <a:xfrm>
            <a:off x="457200" y="274638"/>
            <a:ext cx="8229600" cy="1143001"/>
          </a:xfrm>
          <a:prstGeom prst="rect">
            <a:avLst/>
          </a:prstGeom>
        </p:spPr>
        <p:txBody>
          <a:bodyPr/>
          <a:lstStyle>
            <a:lvl1pPr defTabSz="886967">
              <a:defRPr sz="3700"/>
            </a:lvl1pPr>
          </a:lstStyle>
          <a:p>
            <a:pPr/>
            <a:r>
              <a:t>GOITER AND NODULAR THYROID DISEASE</a:t>
            </a:r>
          </a:p>
        </p:txBody>
      </p:sp>
      <p:sp>
        <p:nvSpPr>
          <p:cNvPr id="236" name="Content Placeholder 2"/>
          <p:cNvSpPr txBox="1"/>
          <p:nvPr>
            <p:ph type="body" idx="1"/>
          </p:nvPr>
        </p:nvSpPr>
        <p:spPr>
          <a:xfrm>
            <a:off x="457200" y="1600200"/>
            <a:ext cx="8229600" cy="4525963"/>
          </a:xfrm>
          <a:prstGeom prst="rect">
            <a:avLst/>
          </a:prstGeom>
        </p:spPr>
        <p:txBody>
          <a:bodyPr/>
          <a:lstStyle/>
          <a:p>
            <a:pPr marL="243459" indent="-243459" defTabSz="649223">
              <a:lnSpc>
                <a:spcPct val="200000"/>
              </a:lnSpc>
              <a:spcBef>
                <a:spcPts val="400"/>
              </a:spcBef>
              <a:defRPr sz="2059"/>
            </a:pPr>
            <a:r>
              <a:t>Goiter refers to an enlarged thyroid gland. Biosynthetic defects, iodine deficiency, autoimmune disease, and nodular diseases can each lead to goiter, though by different mechanisms.</a:t>
            </a:r>
          </a:p>
          <a:p>
            <a:pPr marL="243459" indent="-243459" defTabSz="649223">
              <a:lnSpc>
                <a:spcPct val="200000"/>
              </a:lnSpc>
              <a:spcBef>
                <a:spcPts val="400"/>
              </a:spcBef>
              <a:defRPr sz="2059"/>
            </a:pPr>
            <a:r>
              <a:t>In Graves’ disease, the goiter results mainly from the TSH-R–mediated effects of TSI.</a:t>
            </a:r>
          </a:p>
          <a:p>
            <a:pPr marL="243459" indent="-243459" defTabSz="649223">
              <a:lnSpc>
                <a:spcPct val="200000"/>
              </a:lnSpc>
              <a:spcBef>
                <a:spcPts val="400"/>
              </a:spcBef>
              <a:defRPr sz="2059"/>
            </a:pPr>
            <a:r>
              <a:t>The goitrous form of Hashimoto’s thyroiditis occurs because of acquired defects in hormone synthesis, leading to elevated levels of TSH and its consequent growth effects.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xfrm>
            <a:off x="457200" y="274638"/>
            <a:ext cx="8229600" cy="1143001"/>
          </a:xfrm>
          <a:prstGeom prst="rect">
            <a:avLst/>
          </a:prstGeom>
        </p:spPr>
        <p:txBody>
          <a:bodyPr/>
          <a:lstStyle/>
          <a:p>
            <a:pPr/>
          </a:p>
        </p:txBody>
      </p:sp>
      <p:sp>
        <p:nvSpPr>
          <p:cNvPr id="239" name="Content Placeholder 2"/>
          <p:cNvSpPr txBox="1"/>
          <p:nvPr>
            <p:ph type="body" idx="1"/>
          </p:nvPr>
        </p:nvSpPr>
        <p:spPr>
          <a:xfrm>
            <a:off x="457200" y="1600200"/>
            <a:ext cx="8229600" cy="4525963"/>
          </a:xfrm>
          <a:prstGeom prst="rect">
            <a:avLst/>
          </a:prstGeom>
        </p:spPr>
        <p:txBody>
          <a:bodyPr/>
          <a:lstStyle/>
          <a:p>
            <a:pPr marL="291465" indent="-291465" defTabSz="777240">
              <a:lnSpc>
                <a:spcPct val="200000"/>
              </a:lnSpc>
              <a:spcBef>
                <a:spcPts val="500"/>
              </a:spcBef>
              <a:defRPr sz="2465"/>
            </a:pPr>
            <a:r>
              <a:t>Nodular disease is characterized by the disordered growth of thyroid cells, often combined with the gradual development of fibrosis.</a:t>
            </a:r>
          </a:p>
          <a:p>
            <a:pPr marL="291465" indent="-291465" defTabSz="777240">
              <a:lnSpc>
                <a:spcPct val="200000"/>
              </a:lnSpc>
              <a:spcBef>
                <a:spcPts val="500"/>
              </a:spcBef>
              <a:defRPr sz="2465"/>
            </a:pPr>
            <a:r>
              <a:t>When diffuse enlargement of the thyroid occurs in the absence of nodules and hyperthyroidism, it is referred to as a </a:t>
            </a:r>
            <a:r>
              <a:rPr i="1"/>
              <a:t>diffuse nontoxic goiter</a:t>
            </a:r>
            <a:r>
              <a:t>. This is sometimes called </a:t>
            </a:r>
            <a:r>
              <a:rPr i="1"/>
              <a:t>simple goiter</a:t>
            </a:r>
            <a:r>
              <a:t>, because of the absence of nodules, or </a:t>
            </a:r>
            <a:r>
              <a:rPr i="1"/>
              <a:t>colloid goiter</a:t>
            </a:r>
            <a:r>
              <a:t>.</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itle 1"/>
          <p:cNvSpPr txBox="1"/>
          <p:nvPr>
            <p:ph type="title"/>
          </p:nvPr>
        </p:nvSpPr>
        <p:spPr>
          <a:xfrm>
            <a:off x="457200" y="274638"/>
            <a:ext cx="8229600" cy="1143001"/>
          </a:xfrm>
          <a:prstGeom prst="rect">
            <a:avLst/>
          </a:prstGeom>
        </p:spPr>
        <p:txBody>
          <a:bodyPr/>
          <a:lstStyle/>
          <a:p>
            <a:pPr/>
          </a:p>
        </p:txBody>
      </p:sp>
      <p:sp>
        <p:nvSpPr>
          <p:cNvPr id="242" name="Content Placeholder 2"/>
          <p:cNvSpPr txBox="1"/>
          <p:nvPr>
            <p:ph type="body" idx="1"/>
          </p:nvPr>
        </p:nvSpPr>
        <p:spPr>
          <a:xfrm>
            <a:off x="457200" y="1600200"/>
            <a:ext cx="8229600" cy="4525963"/>
          </a:xfrm>
          <a:prstGeom prst="rect">
            <a:avLst/>
          </a:prstGeom>
        </p:spPr>
        <p:txBody>
          <a:bodyPr/>
          <a:lstStyle/>
          <a:p>
            <a:pPr/>
          </a:p>
        </p:txBody>
      </p:sp>
      <p:pic>
        <p:nvPicPr>
          <p:cNvPr id="243" name="Picture 2" descr="Picture 2"/>
          <p:cNvPicPr>
            <a:picLocks noChangeAspect="1"/>
          </p:cNvPicPr>
          <p:nvPr/>
        </p:nvPicPr>
        <p:blipFill>
          <a:blip r:embed="rId2">
            <a:extLst/>
          </a:blip>
          <a:stretch>
            <a:fillRect/>
          </a:stretch>
        </p:blipFill>
        <p:spPr>
          <a:xfrm>
            <a:off x="533400" y="101238"/>
            <a:ext cx="8077200" cy="656892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itle 1"/>
          <p:cNvSpPr txBox="1"/>
          <p:nvPr>
            <p:ph type="title"/>
          </p:nvPr>
        </p:nvSpPr>
        <p:spPr>
          <a:xfrm>
            <a:off x="457200" y="274638"/>
            <a:ext cx="8229600" cy="1143001"/>
          </a:xfrm>
          <a:prstGeom prst="rect">
            <a:avLst/>
          </a:prstGeom>
        </p:spPr>
        <p:txBody>
          <a:bodyPr/>
          <a:lstStyle/>
          <a:p>
            <a:pPr/>
          </a:p>
        </p:txBody>
      </p:sp>
      <p:sp>
        <p:nvSpPr>
          <p:cNvPr id="107" name="Content Placeholder 2"/>
          <p:cNvSpPr txBox="1"/>
          <p:nvPr>
            <p:ph type="body" idx="1"/>
          </p:nvPr>
        </p:nvSpPr>
        <p:spPr>
          <a:xfrm>
            <a:off x="457200" y="914400"/>
            <a:ext cx="8229600" cy="5638800"/>
          </a:xfrm>
          <a:prstGeom prst="rect">
            <a:avLst/>
          </a:prstGeom>
        </p:spPr>
        <p:txBody>
          <a:bodyPr/>
          <a:lstStyle/>
          <a:p>
            <a:pPr marL="264031" indent="-264031" defTabSz="704087">
              <a:lnSpc>
                <a:spcPct val="90000"/>
              </a:lnSpc>
              <a:spcBef>
                <a:spcPts val="500"/>
              </a:spcBef>
              <a:defRPr sz="2400"/>
            </a:pPr>
          </a:p>
          <a:p>
            <a:pPr marL="264031" indent="-264031" defTabSz="704087">
              <a:lnSpc>
                <a:spcPct val="200000"/>
              </a:lnSpc>
              <a:spcBef>
                <a:spcPts val="500"/>
              </a:spcBef>
              <a:defRPr sz="2400"/>
            </a:pPr>
            <a:r>
              <a:t>Graves’ patients in whom high levels of TSI can cross the placenta and cause neonatal thyrotoxicosis.</a:t>
            </a:r>
          </a:p>
          <a:p>
            <a:pPr marL="264031" indent="-264031" defTabSz="704087">
              <a:lnSpc>
                <a:spcPct val="200000"/>
              </a:lnSpc>
              <a:spcBef>
                <a:spcPts val="500"/>
              </a:spcBef>
              <a:defRPr sz="2400"/>
            </a:pPr>
            <a:r>
              <a:t>Cytokines appear to play a major role in thyroid-associated ophthalmopathy. There is infiltration of the extraocular muscles by activated T cells; the release of cytokines such as IFN-gamma, TNF, and IL-1 results in fibroblast activation and increased synthesis of glycosaminoglycans that trap water, thereby leading to characteristic muscle swelling.</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xfrm>
            <a:off x="457200" y="274638"/>
            <a:ext cx="8229600" cy="1143001"/>
          </a:xfrm>
          <a:prstGeom prst="rect">
            <a:avLst/>
          </a:prstGeom>
        </p:spPr>
        <p:txBody>
          <a:bodyPr/>
          <a:lstStyle/>
          <a:p>
            <a:pPr/>
          </a:p>
        </p:txBody>
      </p:sp>
      <p:sp>
        <p:nvSpPr>
          <p:cNvPr id="246" name="Content Placeholder 2"/>
          <p:cNvSpPr txBox="1"/>
          <p:nvPr>
            <p:ph type="body" idx="1"/>
          </p:nvPr>
        </p:nvSpPr>
        <p:spPr>
          <a:xfrm>
            <a:off x="457200" y="1600200"/>
            <a:ext cx="8229600" cy="4525963"/>
          </a:xfrm>
          <a:prstGeom prst="rect">
            <a:avLst/>
          </a:prstGeom>
        </p:spPr>
        <p:txBody>
          <a:bodyPr/>
          <a:lstStyle/>
          <a:p>
            <a:pPr marL="305180" indent="-305180" defTabSz="813816">
              <a:lnSpc>
                <a:spcPct val="200000"/>
              </a:lnSpc>
              <a:spcBef>
                <a:spcPts val="600"/>
              </a:spcBef>
              <a:defRPr sz="2848"/>
            </a:pPr>
            <a:r>
              <a:t>Most patients with thyroid nodules have normal thyroid function tests.</a:t>
            </a:r>
          </a:p>
          <a:p>
            <a:pPr marL="305180" indent="-305180" defTabSz="813816">
              <a:lnSpc>
                <a:spcPct val="200000"/>
              </a:lnSpc>
              <a:spcBef>
                <a:spcPts val="600"/>
              </a:spcBef>
              <a:defRPr sz="2848"/>
            </a:pPr>
            <a:r>
              <a:t>TSH is suppressed, a radionuclide scan is indicated to determine if the identified nodule is “hot,” as lesions with increased uptake are almost never malignant and FNA is unnecessary.</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1"/>
          <p:cNvSpPr txBox="1"/>
          <p:nvPr>
            <p:ph type="title"/>
          </p:nvPr>
        </p:nvSpPr>
        <p:spPr>
          <a:xfrm>
            <a:off x="457200" y="274638"/>
            <a:ext cx="8229600" cy="1143001"/>
          </a:xfrm>
          <a:prstGeom prst="rect">
            <a:avLst/>
          </a:prstGeom>
        </p:spPr>
        <p:txBody>
          <a:bodyPr/>
          <a:lstStyle/>
          <a:p>
            <a:pPr/>
          </a:p>
        </p:txBody>
      </p:sp>
      <p:sp>
        <p:nvSpPr>
          <p:cNvPr id="249" name="Content Placeholder 2"/>
          <p:cNvSpPr txBox="1"/>
          <p:nvPr>
            <p:ph type="body" idx="1"/>
          </p:nvPr>
        </p:nvSpPr>
        <p:spPr>
          <a:xfrm>
            <a:off x="457200" y="1600200"/>
            <a:ext cx="8229600" cy="4525963"/>
          </a:xfrm>
          <a:prstGeom prst="rect">
            <a:avLst/>
          </a:prstGeom>
        </p:spPr>
        <p:txBody>
          <a:bodyPr/>
          <a:lstStyle/>
          <a:p>
            <a:pPr marL="0" indent="0">
              <a:spcBef>
                <a:spcPts val="1900"/>
              </a:spcBef>
              <a:buSzTx/>
              <a:buNone/>
              <a:defRPr sz="8000"/>
            </a:pPr>
            <a:r>
              <a:t>   </a:t>
            </a:r>
          </a:p>
          <a:p>
            <a:pPr marL="0" indent="0">
              <a:spcBef>
                <a:spcPts val="1900"/>
              </a:spcBef>
              <a:buSzTx/>
              <a:buNone/>
              <a:defRPr sz="8000"/>
            </a:pPr>
            <a:r>
              <a:t>       Thank you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itle 1"/>
          <p:cNvSpPr txBox="1"/>
          <p:nvPr>
            <p:ph type="title"/>
          </p:nvPr>
        </p:nvSpPr>
        <p:spPr>
          <a:xfrm>
            <a:off x="457200" y="274638"/>
            <a:ext cx="8229600" cy="1143001"/>
          </a:xfrm>
          <a:prstGeom prst="rect">
            <a:avLst/>
          </a:prstGeom>
        </p:spPr>
        <p:txBody>
          <a:bodyPr/>
          <a:lstStyle/>
          <a:p>
            <a:pPr/>
          </a:p>
        </p:txBody>
      </p:sp>
      <p:sp>
        <p:nvSpPr>
          <p:cNvPr id="110" name="Content Placeholder 2"/>
          <p:cNvSpPr txBox="1"/>
          <p:nvPr>
            <p:ph type="body" idx="1"/>
          </p:nvPr>
        </p:nvSpPr>
        <p:spPr>
          <a:xfrm>
            <a:off x="457200" y="1600200"/>
            <a:ext cx="8229600" cy="4525963"/>
          </a:xfrm>
          <a:prstGeom prst="rect">
            <a:avLst/>
          </a:prstGeom>
        </p:spPr>
        <p:txBody>
          <a:bodyPr/>
          <a:lstStyle/>
          <a:p>
            <a:pPr marL="305179" indent="-305179" defTabSz="813816">
              <a:lnSpc>
                <a:spcPct val="200000"/>
              </a:lnSpc>
              <a:spcBef>
                <a:spcPts val="600"/>
              </a:spcBef>
              <a:defRPr sz="2800"/>
            </a:pPr>
            <a:r>
              <a:t>Increased fat is an additional cause of retrobulbar tissue expansion. The increase in intraorbital pressure can lead to proptosis, diplopia, and optic neuropathy.</a:t>
            </a:r>
          </a:p>
          <a:p>
            <a:pPr marL="305179" indent="-305179" defTabSz="813816">
              <a:lnSpc>
                <a:spcPct val="200000"/>
              </a:lnSpc>
              <a:spcBef>
                <a:spcPts val="600"/>
              </a:spcBef>
              <a:defRPr sz="2800"/>
            </a:pPr>
            <a:r>
              <a:t>Late in the disease, there is irreversible fibrosis of the muscles.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title"/>
          </p:nvPr>
        </p:nvSpPr>
        <p:spPr>
          <a:xfrm>
            <a:off x="457200" y="274637"/>
            <a:ext cx="8229600" cy="715965"/>
          </a:xfrm>
          <a:prstGeom prst="rect">
            <a:avLst/>
          </a:prstGeom>
        </p:spPr>
        <p:txBody>
          <a:bodyPr/>
          <a:lstStyle>
            <a:lvl1pPr>
              <a:defRPr sz="3900"/>
            </a:lvl1pPr>
          </a:lstStyle>
          <a:p>
            <a:pPr/>
            <a:r>
              <a:t>Clinical manifestations</a:t>
            </a:r>
          </a:p>
        </p:txBody>
      </p:sp>
      <p:pic>
        <p:nvPicPr>
          <p:cNvPr id="113" name="Picture 2" descr="Picture 2"/>
          <p:cNvPicPr>
            <a:picLocks noChangeAspect="1"/>
          </p:cNvPicPr>
          <p:nvPr/>
        </p:nvPicPr>
        <p:blipFill>
          <a:blip r:embed="rId2">
            <a:extLst/>
          </a:blip>
          <a:stretch>
            <a:fillRect/>
          </a:stretch>
        </p:blipFill>
        <p:spPr>
          <a:xfrm>
            <a:off x="1" y="1371600"/>
            <a:ext cx="9144001" cy="491085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title"/>
          </p:nvPr>
        </p:nvSpPr>
        <p:spPr>
          <a:xfrm>
            <a:off x="457200" y="274638"/>
            <a:ext cx="8229600" cy="1143001"/>
          </a:xfrm>
          <a:prstGeom prst="rect">
            <a:avLst/>
          </a:prstGeom>
        </p:spPr>
        <p:txBody>
          <a:bodyPr/>
          <a:lstStyle/>
          <a:p>
            <a:pPr/>
          </a:p>
        </p:txBody>
      </p:sp>
      <p:sp>
        <p:nvSpPr>
          <p:cNvPr id="116" name="Content Placeholder 2"/>
          <p:cNvSpPr txBox="1"/>
          <p:nvPr>
            <p:ph type="body" idx="1"/>
          </p:nvPr>
        </p:nvSpPr>
        <p:spPr>
          <a:xfrm>
            <a:off x="457200" y="228600"/>
            <a:ext cx="8229600" cy="6400800"/>
          </a:xfrm>
          <a:prstGeom prst="rect">
            <a:avLst/>
          </a:prstGeom>
        </p:spPr>
        <p:txBody>
          <a:bodyPr/>
          <a:lstStyle/>
          <a:p>
            <a:pPr marL="277749" indent="-277749" defTabSz="740662">
              <a:spcBef>
                <a:spcPts val="600"/>
              </a:spcBef>
              <a:defRPr sz="2500"/>
            </a:pPr>
          </a:p>
          <a:p>
            <a:pPr marL="277749" indent="-277749" defTabSz="740662">
              <a:spcBef>
                <a:spcPts val="600"/>
              </a:spcBef>
              <a:defRPr sz="2500"/>
            </a:pPr>
          </a:p>
          <a:p>
            <a:pPr marL="277749" indent="-277749" defTabSz="740662">
              <a:spcBef>
                <a:spcPts val="600"/>
              </a:spcBef>
              <a:defRPr sz="2500"/>
            </a:pPr>
          </a:p>
          <a:p>
            <a:pPr marL="277749" indent="-277749" defTabSz="740662">
              <a:lnSpc>
                <a:spcPct val="200000"/>
              </a:lnSpc>
              <a:spcBef>
                <a:spcPts val="600"/>
              </a:spcBef>
              <a:defRPr sz="2500"/>
            </a:pPr>
            <a:r>
              <a:t>In the elderly, features of thyrotoxicosis may be subtle or masked, and patients may present mainly with fatigue and weight loss, a condition known as apathetic thyrotoxicosis.</a:t>
            </a:r>
          </a:p>
          <a:p>
            <a:pPr marL="277749" indent="-277749" defTabSz="740662">
              <a:lnSpc>
                <a:spcPct val="200000"/>
              </a:lnSpc>
              <a:spcBef>
                <a:spcPts val="600"/>
              </a:spcBef>
              <a:defRPr sz="2500"/>
            </a:pPr>
            <a:r>
              <a:t>Thyrotoxicosis may cause unexplained weight loss, despite an enhanced appetite, due to the increased metabolic rate.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Double-click to edit"/>
          <p:cNvSpPr txBox="1"/>
          <p:nvPr>
            <p:ph type="title"/>
          </p:nvPr>
        </p:nvSpPr>
        <p:spPr>
          <a:xfrm>
            <a:off x="457200" y="274638"/>
            <a:ext cx="8229600" cy="1143001"/>
          </a:xfrm>
          <a:prstGeom prst="rect">
            <a:avLst/>
          </a:prstGeom>
        </p:spPr>
        <p:txBody>
          <a:bodyPr/>
          <a:lstStyle/>
          <a:p>
            <a:pPr/>
          </a:p>
        </p:txBody>
      </p:sp>
      <p:sp>
        <p:nvSpPr>
          <p:cNvPr id="119" name="Fine tremor is a frequent finding, best elicited by having patients stretch out their fingers while feeling the fingertips with the palm.…"/>
          <p:cNvSpPr txBox="1"/>
          <p:nvPr>
            <p:ph type="body" idx="1"/>
          </p:nvPr>
        </p:nvSpPr>
        <p:spPr>
          <a:xfrm>
            <a:off x="457200" y="1600200"/>
            <a:ext cx="8229600" cy="4525963"/>
          </a:xfrm>
          <a:prstGeom prst="rect">
            <a:avLst/>
          </a:prstGeom>
        </p:spPr>
        <p:txBody>
          <a:bodyPr/>
          <a:lstStyle/>
          <a:p>
            <a:pPr marL="277749" indent="-277749" defTabSz="740662">
              <a:lnSpc>
                <a:spcPct val="200000"/>
              </a:lnSpc>
              <a:spcBef>
                <a:spcPts val="600"/>
              </a:spcBef>
              <a:defRPr sz="2500"/>
            </a:pPr>
            <a:r>
              <a:t>Fine tremor is a frequent finding, best elicited by having patients stretch out their fingers while feeling the fingertips with the palm.</a:t>
            </a:r>
          </a:p>
          <a:p>
            <a:pPr marL="277749" indent="-277749" defTabSz="740662">
              <a:lnSpc>
                <a:spcPct val="200000"/>
              </a:lnSpc>
              <a:spcBef>
                <a:spcPts val="600"/>
              </a:spcBef>
              <a:defRPr sz="2500"/>
            </a:pPr>
            <a:r>
              <a:t>Thyrotoxicosis is sometimes associated with a form of hypokalemic periodic paralysis.</a:t>
            </a:r>
          </a:p>
          <a:p>
            <a:pPr marL="277749" indent="-277749" defTabSz="740662">
              <a:spcBef>
                <a:spcPts val="500"/>
              </a:spcBef>
              <a:defRPr sz="2300"/>
            </a:pPr>
            <a:r>
              <a:t>Common neurologic manifestations include hyperreflexia, muscle wasting, and proximal myopathy without fasciculation.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